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95" r:id="rId2"/>
  </p:sldMasterIdLst>
  <p:sldIdLst>
    <p:sldId id="256" r:id="rId3"/>
    <p:sldId id="305" r:id="rId4"/>
    <p:sldId id="257" r:id="rId5"/>
    <p:sldId id="260" r:id="rId6"/>
    <p:sldId id="276" r:id="rId7"/>
    <p:sldId id="258" r:id="rId8"/>
    <p:sldId id="266" r:id="rId9"/>
    <p:sldId id="262" r:id="rId10"/>
    <p:sldId id="264" r:id="rId11"/>
    <p:sldId id="263" r:id="rId12"/>
    <p:sldId id="304" r:id="rId13"/>
    <p:sldId id="30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878644-8AEF-4D8D-9970-5777F7F55761}">
          <p14:sldIdLst>
            <p14:sldId id="256"/>
            <p14:sldId id="305"/>
            <p14:sldId id="257"/>
            <p14:sldId id="260"/>
            <p14:sldId id="276"/>
            <p14:sldId id="258"/>
            <p14:sldId id="266"/>
            <p14:sldId id="262"/>
            <p14:sldId id="264"/>
            <p14:sldId id="263"/>
            <p14:sldId id="304"/>
          </p14:sldIdLst>
        </p14:section>
        <p14:section name="Untitled Section" id="{2085F77B-A6F5-4EC3-83C9-F2DC1A6DE231}">
          <p14:sldIdLst>
            <p14:sldId id="3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FA"/>
    <a:srgbClr val="4500FA"/>
    <a:srgbClr val="1F0F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FB9CF-3CD1-28E7-8DDE-4268B9DA35DD}" v="2800" dt="2025-06-25T16:04:22.374"/>
    <p1510:client id="{BF0EB9E8-370B-B7AA-CACC-09456C33FD52}" v="43" dt="2025-06-25T16:12:39.726"/>
    <p1510:client id="{DB203EAE-727D-3B6D-46BA-8AADB7B22539}" v="15" dt="2025-06-25T16:15:15.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02"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C4B55F2-940A-4FF2-91E0-C218CB905930}"/>
              </a:ext>
            </a:extLst>
          </p:cNvPr>
          <p:cNvSpPr>
            <a:spLocks noGrp="1"/>
          </p:cNvSpPr>
          <p:nvPr>
            <p:ph type="pic" sz="quarter" idx="10"/>
          </p:nvPr>
        </p:nvSpPr>
        <p:spPr>
          <a:xfrm>
            <a:off x="1167318" y="0"/>
            <a:ext cx="5116749" cy="6858000"/>
          </a:xfrm>
          <a:custGeom>
            <a:avLst/>
            <a:gdLst>
              <a:gd name="connsiteX0" fmla="*/ 0 w 5116749"/>
              <a:gd name="connsiteY0" fmla="*/ 0 h 6858000"/>
              <a:gd name="connsiteX1" fmla="*/ 5116749 w 5116749"/>
              <a:gd name="connsiteY1" fmla="*/ 0 h 6858000"/>
              <a:gd name="connsiteX2" fmla="*/ 5116749 w 5116749"/>
              <a:gd name="connsiteY2" fmla="*/ 6858000 h 6858000"/>
              <a:gd name="connsiteX3" fmla="*/ 0 w 51167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16749" h="6858000">
                <a:moveTo>
                  <a:pt x="0" y="0"/>
                </a:moveTo>
                <a:lnTo>
                  <a:pt x="5116749" y="0"/>
                </a:lnTo>
                <a:lnTo>
                  <a:pt x="5116749"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3092728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B16D876-C43C-7BED-CA82-C9558909D3F5}"/>
              </a:ext>
            </a:extLst>
          </p:cNvPr>
          <p:cNvSpPr>
            <a:spLocks noGrp="1"/>
          </p:cNvSpPr>
          <p:nvPr>
            <p:ph type="pic" sz="quarter" idx="10"/>
          </p:nvPr>
        </p:nvSpPr>
        <p:spPr>
          <a:xfrm>
            <a:off x="655320" y="1771650"/>
            <a:ext cx="2608392" cy="2663190"/>
          </a:xfrm>
          <a:custGeom>
            <a:avLst/>
            <a:gdLst>
              <a:gd name="connsiteX0" fmla="*/ 0 w 2608392"/>
              <a:gd name="connsiteY0" fmla="*/ 0 h 2663190"/>
              <a:gd name="connsiteX1" fmla="*/ 2608392 w 2608392"/>
              <a:gd name="connsiteY1" fmla="*/ 0 h 2663190"/>
              <a:gd name="connsiteX2" fmla="*/ 2608392 w 2608392"/>
              <a:gd name="connsiteY2" fmla="*/ 2663190 h 2663190"/>
              <a:gd name="connsiteX3" fmla="*/ 0 w 2608392"/>
              <a:gd name="connsiteY3" fmla="*/ 2663190 h 2663190"/>
            </a:gdLst>
            <a:ahLst/>
            <a:cxnLst>
              <a:cxn ang="0">
                <a:pos x="connsiteX0" y="connsiteY0"/>
              </a:cxn>
              <a:cxn ang="0">
                <a:pos x="connsiteX1" y="connsiteY1"/>
              </a:cxn>
              <a:cxn ang="0">
                <a:pos x="connsiteX2" y="connsiteY2"/>
              </a:cxn>
              <a:cxn ang="0">
                <a:pos x="connsiteX3" y="connsiteY3"/>
              </a:cxn>
            </a:cxnLst>
            <a:rect l="l" t="t" r="r" b="b"/>
            <a:pathLst>
              <a:path w="2608392" h="2663190">
                <a:moveTo>
                  <a:pt x="0" y="0"/>
                </a:moveTo>
                <a:lnTo>
                  <a:pt x="2608392" y="0"/>
                </a:lnTo>
                <a:lnTo>
                  <a:pt x="2608392" y="2663190"/>
                </a:lnTo>
                <a:lnTo>
                  <a:pt x="0" y="2663190"/>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13" name="Picture Placeholder 12">
            <a:extLst>
              <a:ext uri="{FF2B5EF4-FFF2-40B4-BE49-F238E27FC236}">
                <a16:creationId xmlns:a16="http://schemas.microsoft.com/office/drawing/2014/main" id="{5FD36028-93E6-11FD-3D93-D39D750E841A}"/>
              </a:ext>
            </a:extLst>
          </p:cNvPr>
          <p:cNvSpPr>
            <a:spLocks noGrp="1"/>
          </p:cNvSpPr>
          <p:nvPr>
            <p:ph type="pic" sz="quarter" idx="11"/>
          </p:nvPr>
        </p:nvSpPr>
        <p:spPr>
          <a:xfrm>
            <a:off x="3412976" y="1771650"/>
            <a:ext cx="2608392" cy="2663190"/>
          </a:xfrm>
          <a:custGeom>
            <a:avLst/>
            <a:gdLst>
              <a:gd name="connsiteX0" fmla="*/ 0 w 2608392"/>
              <a:gd name="connsiteY0" fmla="*/ 0 h 2663190"/>
              <a:gd name="connsiteX1" fmla="*/ 2608392 w 2608392"/>
              <a:gd name="connsiteY1" fmla="*/ 0 h 2663190"/>
              <a:gd name="connsiteX2" fmla="*/ 2608392 w 2608392"/>
              <a:gd name="connsiteY2" fmla="*/ 2663190 h 2663190"/>
              <a:gd name="connsiteX3" fmla="*/ 0 w 2608392"/>
              <a:gd name="connsiteY3" fmla="*/ 2663190 h 2663190"/>
            </a:gdLst>
            <a:ahLst/>
            <a:cxnLst>
              <a:cxn ang="0">
                <a:pos x="connsiteX0" y="connsiteY0"/>
              </a:cxn>
              <a:cxn ang="0">
                <a:pos x="connsiteX1" y="connsiteY1"/>
              </a:cxn>
              <a:cxn ang="0">
                <a:pos x="connsiteX2" y="connsiteY2"/>
              </a:cxn>
              <a:cxn ang="0">
                <a:pos x="connsiteX3" y="connsiteY3"/>
              </a:cxn>
            </a:cxnLst>
            <a:rect l="l" t="t" r="r" b="b"/>
            <a:pathLst>
              <a:path w="2608392" h="2663190">
                <a:moveTo>
                  <a:pt x="0" y="0"/>
                </a:moveTo>
                <a:lnTo>
                  <a:pt x="2608392" y="0"/>
                </a:lnTo>
                <a:lnTo>
                  <a:pt x="2608392" y="2663190"/>
                </a:lnTo>
                <a:lnTo>
                  <a:pt x="0" y="2663190"/>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14" name="Picture Placeholder 13">
            <a:extLst>
              <a:ext uri="{FF2B5EF4-FFF2-40B4-BE49-F238E27FC236}">
                <a16:creationId xmlns:a16="http://schemas.microsoft.com/office/drawing/2014/main" id="{4EDCF567-5E38-0121-CB94-3C1779E0CF4E}"/>
              </a:ext>
            </a:extLst>
          </p:cNvPr>
          <p:cNvSpPr>
            <a:spLocks noGrp="1"/>
          </p:cNvSpPr>
          <p:nvPr>
            <p:ph type="pic" sz="quarter" idx="12"/>
          </p:nvPr>
        </p:nvSpPr>
        <p:spPr>
          <a:xfrm>
            <a:off x="6170632" y="1771650"/>
            <a:ext cx="2608392" cy="2663190"/>
          </a:xfrm>
          <a:custGeom>
            <a:avLst/>
            <a:gdLst>
              <a:gd name="connsiteX0" fmla="*/ 0 w 2608392"/>
              <a:gd name="connsiteY0" fmla="*/ 0 h 2663190"/>
              <a:gd name="connsiteX1" fmla="*/ 2608392 w 2608392"/>
              <a:gd name="connsiteY1" fmla="*/ 0 h 2663190"/>
              <a:gd name="connsiteX2" fmla="*/ 2608392 w 2608392"/>
              <a:gd name="connsiteY2" fmla="*/ 2663190 h 2663190"/>
              <a:gd name="connsiteX3" fmla="*/ 0 w 2608392"/>
              <a:gd name="connsiteY3" fmla="*/ 2663190 h 2663190"/>
            </a:gdLst>
            <a:ahLst/>
            <a:cxnLst>
              <a:cxn ang="0">
                <a:pos x="connsiteX0" y="connsiteY0"/>
              </a:cxn>
              <a:cxn ang="0">
                <a:pos x="connsiteX1" y="connsiteY1"/>
              </a:cxn>
              <a:cxn ang="0">
                <a:pos x="connsiteX2" y="connsiteY2"/>
              </a:cxn>
              <a:cxn ang="0">
                <a:pos x="connsiteX3" y="connsiteY3"/>
              </a:cxn>
            </a:cxnLst>
            <a:rect l="l" t="t" r="r" b="b"/>
            <a:pathLst>
              <a:path w="2608392" h="2663190">
                <a:moveTo>
                  <a:pt x="0" y="0"/>
                </a:moveTo>
                <a:lnTo>
                  <a:pt x="2608392" y="0"/>
                </a:lnTo>
                <a:lnTo>
                  <a:pt x="2608392" y="2663190"/>
                </a:lnTo>
                <a:lnTo>
                  <a:pt x="0" y="2663190"/>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11" name="Picture Placeholder 10">
            <a:extLst>
              <a:ext uri="{FF2B5EF4-FFF2-40B4-BE49-F238E27FC236}">
                <a16:creationId xmlns:a16="http://schemas.microsoft.com/office/drawing/2014/main" id="{A5D05F5D-6064-1F4B-5F8F-A59AF21D2130}"/>
              </a:ext>
            </a:extLst>
          </p:cNvPr>
          <p:cNvSpPr>
            <a:spLocks noGrp="1"/>
          </p:cNvSpPr>
          <p:nvPr>
            <p:ph type="pic" sz="quarter" idx="13"/>
          </p:nvPr>
        </p:nvSpPr>
        <p:spPr>
          <a:xfrm>
            <a:off x="8928288" y="1771650"/>
            <a:ext cx="2608392" cy="2663190"/>
          </a:xfrm>
          <a:custGeom>
            <a:avLst/>
            <a:gdLst>
              <a:gd name="connsiteX0" fmla="*/ 0 w 2608392"/>
              <a:gd name="connsiteY0" fmla="*/ 0 h 2663190"/>
              <a:gd name="connsiteX1" fmla="*/ 2608392 w 2608392"/>
              <a:gd name="connsiteY1" fmla="*/ 0 h 2663190"/>
              <a:gd name="connsiteX2" fmla="*/ 2608392 w 2608392"/>
              <a:gd name="connsiteY2" fmla="*/ 2663190 h 2663190"/>
              <a:gd name="connsiteX3" fmla="*/ 0 w 2608392"/>
              <a:gd name="connsiteY3" fmla="*/ 2663190 h 2663190"/>
            </a:gdLst>
            <a:ahLst/>
            <a:cxnLst>
              <a:cxn ang="0">
                <a:pos x="connsiteX0" y="connsiteY0"/>
              </a:cxn>
              <a:cxn ang="0">
                <a:pos x="connsiteX1" y="connsiteY1"/>
              </a:cxn>
              <a:cxn ang="0">
                <a:pos x="connsiteX2" y="connsiteY2"/>
              </a:cxn>
              <a:cxn ang="0">
                <a:pos x="connsiteX3" y="connsiteY3"/>
              </a:cxn>
            </a:cxnLst>
            <a:rect l="l" t="t" r="r" b="b"/>
            <a:pathLst>
              <a:path w="2608392" h="2663190">
                <a:moveTo>
                  <a:pt x="0" y="0"/>
                </a:moveTo>
                <a:lnTo>
                  <a:pt x="2608392" y="0"/>
                </a:lnTo>
                <a:lnTo>
                  <a:pt x="2608392" y="2663190"/>
                </a:lnTo>
                <a:lnTo>
                  <a:pt x="0" y="2663190"/>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0547970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CE776C-C4D6-0B8C-3216-7946B3BB0A6D}"/>
              </a:ext>
            </a:extLst>
          </p:cNvPr>
          <p:cNvSpPr>
            <a:spLocks noGrp="1"/>
          </p:cNvSpPr>
          <p:nvPr>
            <p:ph type="pic" sz="quarter" idx="10"/>
          </p:nvPr>
        </p:nvSpPr>
        <p:spPr>
          <a:xfrm>
            <a:off x="927725" y="1087745"/>
            <a:ext cx="4682510" cy="4682510"/>
          </a:xfrm>
          <a:custGeom>
            <a:avLst/>
            <a:gdLst>
              <a:gd name="connsiteX0" fmla="*/ 2341255 w 4682510"/>
              <a:gd name="connsiteY0" fmla="*/ 0 h 4682510"/>
              <a:gd name="connsiteX1" fmla="*/ 4682510 w 4682510"/>
              <a:gd name="connsiteY1" fmla="*/ 2341255 h 4682510"/>
              <a:gd name="connsiteX2" fmla="*/ 2341255 w 4682510"/>
              <a:gd name="connsiteY2" fmla="*/ 4682510 h 4682510"/>
              <a:gd name="connsiteX3" fmla="*/ 0 w 4682510"/>
              <a:gd name="connsiteY3" fmla="*/ 2341255 h 4682510"/>
              <a:gd name="connsiteX4" fmla="*/ 2341255 w 4682510"/>
              <a:gd name="connsiteY4" fmla="*/ 0 h 4682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2510" h="4682510">
                <a:moveTo>
                  <a:pt x="2341255" y="0"/>
                </a:moveTo>
                <a:cubicBezTo>
                  <a:pt x="3634294" y="0"/>
                  <a:pt x="4682510" y="1048216"/>
                  <a:pt x="4682510" y="2341255"/>
                </a:cubicBezTo>
                <a:cubicBezTo>
                  <a:pt x="4682510" y="3634294"/>
                  <a:pt x="3634294" y="4682510"/>
                  <a:pt x="2341255" y="4682510"/>
                </a:cubicBezTo>
                <a:cubicBezTo>
                  <a:pt x="1048216" y="4682510"/>
                  <a:pt x="0" y="3634294"/>
                  <a:pt x="0" y="2341255"/>
                </a:cubicBezTo>
                <a:cubicBezTo>
                  <a:pt x="0" y="1048216"/>
                  <a:pt x="1048216" y="0"/>
                  <a:pt x="2341255" y="0"/>
                </a:cubicBez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4028407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D4FD47-ED3E-DC29-CBB8-CA9CAE5F51BE}"/>
              </a:ext>
            </a:extLst>
          </p:cNvPr>
          <p:cNvSpPr>
            <a:spLocks noGrp="1"/>
          </p:cNvSpPr>
          <p:nvPr>
            <p:ph type="pic" sz="quarter" idx="10"/>
          </p:nvPr>
        </p:nvSpPr>
        <p:spPr>
          <a:xfrm>
            <a:off x="660400" y="2165220"/>
            <a:ext cx="5340350" cy="2526030"/>
          </a:xfrm>
          <a:custGeom>
            <a:avLst/>
            <a:gdLst>
              <a:gd name="connsiteX0" fmla="*/ 0 w 5340350"/>
              <a:gd name="connsiteY0" fmla="*/ 0 h 2526030"/>
              <a:gd name="connsiteX1" fmla="*/ 5340350 w 5340350"/>
              <a:gd name="connsiteY1" fmla="*/ 0 h 2526030"/>
              <a:gd name="connsiteX2" fmla="*/ 5340350 w 5340350"/>
              <a:gd name="connsiteY2" fmla="*/ 2526030 h 2526030"/>
              <a:gd name="connsiteX3" fmla="*/ 0 w 5340350"/>
              <a:gd name="connsiteY3" fmla="*/ 2526030 h 2526030"/>
            </a:gdLst>
            <a:ahLst/>
            <a:cxnLst>
              <a:cxn ang="0">
                <a:pos x="connsiteX0" y="connsiteY0"/>
              </a:cxn>
              <a:cxn ang="0">
                <a:pos x="connsiteX1" y="connsiteY1"/>
              </a:cxn>
              <a:cxn ang="0">
                <a:pos x="connsiteX2" y="connsiteY2"/>
              </a:cxn>
              <a:cxn ang="0">
                <a:pos x="connsiteX3" y="connsiteY3"/>
              </a:cxn>
            </a:cxnLst>
            <a:rect l="l" t="t" r="r" b="b"/>
            <a:pathLst>
              <a:path w="5340350" h="2526030">
                <a:moveTo>
                  <a:pt x="0" y="0"/>
                </a:moveTo>
                <a:lnTo>
                  <a:pt x="5340350" y="0"/>
                </a:lnTo>
                <a:lnTo>
                  <a:pt x="5340350" y="2526030"/>
                </a:lnTo>
                <a:lnTo>
                  <a:pt x="0" y="2526030"/>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5" name="Picture Placeholder 4">
            <a:extLst>
              <a:ext uri="{FF2B5EF4-FFF2-40B4-BE49-F238E27FC236}">
                <a16:creationId xmlns:a16="http://schemas.microsoft.com/office/drawing/2014/main" id="{94D58270-894C-7EEE-9BD5-A01DD42BF490}"/>
              </a:ext>
            </a:extLst>
          </p:cNvPr>
          <p:cNvSpPr>
            <a:spLocks noGrp="1"/>
          </p:cNvSpPr>
          <p:nvPr>
            <p:ph type="pic" sz="quarter" idx="11"/>
          </p:nvPr>
        </p:nvSpPr>
        <p:spPr>
          <a:xfrm>
            <a:off x="6203950" y="2165220"/>
            <a:ext cx="5340350" cy="2526030"/>
          </a:xfrm>
          <a:custGeom>
            <a:avLst/>
            <a:gdLst>
              <a:gd name="connsiteX0" fmla="*/ 0 w 5340350"/>
              <a:gd name="connsiteY0" fmla="*/ 0 h 2526030"/>
              <a:gd name="connsiteX1" fmla="*/ 5340350 w 5340350"/>
              <a:gd name="connsiteY1" fmla="*/ 0 h 2526030"/>
              <a:gd name="connsiteX2" fmla="*/ 5340350 w 5340350"/>
              <a:gd name="connsiteY2" fmla="*/ 2526030 h 2526030"/>
              <a:gd name="connsiteX3" fmla="*/ 0 w 5340350"/>
              <a:gd name="connsiteY3" fmla="*/ 2526030 h 2526030"/>
            </a:gdLst>
            <a:ahLst/>
            <a:cxnLst>
              <a:cxn ang="0">
                <a:pos x="connsiteX0" y="connsiteY0"/>
              </a:cxn>
              <a:cxn ang="0">
                <a:pos x="connsiteX1" y="connsiteY1"/>
              </a:cxn>
              <a:cxn ang="0">
                <a:pos x="connsiteX2" y="connsiteY2"/>
              </a:cxn>
              <a:cxn ang="0">
                <a:pos x="connsiteX3" y="connsiteY3"/>
              </a:cxn>
            </a:cxnLst>
            <a:rect l="l" t="t" r="r" b="b"/>
            <a:pathLst>
              <a:path w="5340350" h="2526030">
                <a:moveTo>
                  <a:pt x="0" y="0"/>
                </a:moveTo>
                <a:lnTo>
                  <a:pt x="5340350" y="0"/>
                </a:lnTo>
                <a:lnTo>
                  <a:pt x="5340350" y="2526030"/>
                </a:lnTo>
                <a:lnTo>
                  <a:pt x="0" y="2526030"/>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42542814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25BDC91-B478-BF8C-B8CD-BE1D4FB5E711}"/>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986749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85F9421-3E93-0FFD-A07D-886333E8B2FD}"/>
              </a:ext>
            </a:extLst>
          </p:cNvPr>
          <p:cNvSpPr>
            <a:spLocks noGrp="1"/>
          </p:cNvSpPr>
          <p:nvPr>
            <p:ph type="pic" sz="quarter" idx="11"/>
          </p:nvPr>
        </p:nvSpPr>
        <p:spPr>
          <a:xfrm>
            <a:off x="5626200" y="1352990"/>
            <a:ext cx="5394256" cy="3355439"/>
          </a:xfrm>
          <a:custGeom>
            <a:avLst/>
            <a:gdLst>
              <a:gd name="connsiteX0" fmla="*/ 54349 w 5394256"/>
              <a:gd name="connsiteY0" fmla="*/ 0 h 3355439"/>
              <a:gd name="connsiteX1" fmla="*/ 1871623 w 5394256"/>
              <a:gd name="connsiteY1" fmla="*/ 0 h 3355439"/>
              <a:gd name="connsiteX2" fmla="*/ 5349921 w 5394256"/>
              <a:gd name="connsiteY2" fmla="*/ 0 h 3355439"/>
              <a:gd name="connsiteX3" fmla="*/ 5377095 w 5394256"/>
              <a:gd name="connsiteY3" fmla="*/ 0 h 3355439"/>
              <a:gd name="connsiteX4" fmla="*/ 5377095 w 5394256"/>
              <a:gd name="connsiteY4" fmla="*/ 16998 h 3355439"/>
              <a:gd name="connsiteX5" fmla="*/ 5380492 w 5394256"/>
              <a:gd name="connsiteY5" fmla="*/ 438553 h 3355439"/>
              <a:gd name="connsiteX6" fmla="*/ 5383889 w 5394256"/>
              <a:gd name="connsiteY6" fmla="*/ 785316 h 3355439"/>
              <a:gd name="connsiteX7" fmla="*/ 5387287 w 5394256"/>
              <a:gd name="connsiteY7" fmla="*/ 1118480 h 3355439"/>
              <a:gd name="connsiteX8" fmla="*/ 5390683 w 5394256"/>
              <a:gd name="connsiteY8" fmla="*/ 1465243 h 3355439"/>
              <a:gd name="connsiteX9" fmla="*/ 5394079 w 5394256"/>
              <a:gd name="connsiteY9" fmla="*/ 1795008 h 3355439"/>
              <a:gd name="connsiteX10" fmla="*/ 5394256 w 5394256"/>
              <a:gd name="connsiteY10" fmla="*/ 1813247 h 3355439"/>
              <a:gd name="connsiteX11" fmla="*/ 5394256 w 5394256"/>
              <a:gd name="connsiteY11" fmla="*/ 3355439 h 3355439"/>
              <a:gd name="connsiteX12" fmla="*/ 0 w 5394256"/>
              <a:gd name="connsiteY12" fmla="*/ 3355439 h 3355439"/>
              <a:gd name="connsiteX13" fmla="*/ 0 w 5394256"/>
              <a:gd name="connsiteY13" fmla="*/ 3263552 h 3355439"/>
              <a:gd name="connsiteX14" fmla="*/ 3396 w 5394256"/>
              <a:gd name="connsiteY14" fmla="*/ 2923686 h 3355439"/>
              <a:gd name="connsiteX15" fmla="*/ 6793 w 5394256"/>
              <a:gd name="connsiteY15" fmla="*/ 2590521 h 3355439"/>
              <a:gd name="connsiteX16" fmla="*/ 10189 w 5394256"/>
              <a:gd name="connsiteY16" fmla="*/ 2250558 h 3355439"/>
              <a:gd name="connsiteX17" fmla="*/ 13587 w 5394256"/>
              <a:gd name="connsiteY17" fmla="*/ 1910594 h 3355439"/>
              <a:gd name="connsiteX18" fmla="*/ 16985 w 5394256"/>
              <a:gd name="connsiteY18" fmla="*/ 1574031 h 3355439"/>
              <a:gd name="connsiteX19" fmla="*/ 20380 w 5394256"/>
              <a:gd name="connsiteY19" fmla="*/ 1234068 h 3355439"/>
              <a:gd name="connsiteX20" fmla="*/ 23778 w 5394256"/>
              <a:gd name="connsiteY20" fmla="*/ 897504 h 3355439"/>
              <a:gd name="connsiteX21" fmla="*/ 27174 w 5394256"/>
              <a:gd name="connsiteY21" fmla="*/ 557541 h 3355439"/>
              <a:gd name="connsiteX22" fmla="*/ 30571 w 5394256"/>
              <a:gd name="connsiteY22" fmla="*/ 224376 h 3355439"/>
              <a:gd name="connsiteX23" fmla="*/ 30571 w 5394256"/>
              <a:gd name="connsiteY23" fmla="*/ 23798 h 3355439"/>
              <a:gd name="connsiteX24" fmla="*/ 54349 w 5394256"/>
              <a:gd name="connsiteY24" fmla="*/ 0 h 335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4256" h="3355439">
                <a:moveTo>
                  <a:pt x="54349" y="0"/>
                </a:moveTo>
                <a:cubicBezTo>
                  <a:pt x="658974" y="0"/>
                  <a:pt x="1263600" y="0"/>
                  <a:pt x="1871623" y="0"/>
                </a:cubicBezTo>
                <a:cubicBezTo>
                  <a:pt x="3029923" y="0"/>
                  <a:pt x="4191621" y="0"/>
                  <a:pt x="5349921" y="0"/>
                </a:cubicBezTo>
                <a:cubicBezTo>
                  <a:pt x="5356715" y="0"/>
                  <a:pt x="5366905" y="0"/>
                  <a:pt x="5377095" y="0"/>
                </a:cubicBezTo>
                <a:cubicBezTo>
                  <a:pt x="5377095" y="6800"/>
                  <a:pt x="5377095" y="10200"/>
                  <a:pt x="5377095" y="16998"/>
                </a:cubicBezTo>
                <a:cubicBezTo>
                  <a:pt x="5377095" y="156384"/>
                  <a:pt x="5380492" y="299168"/>
                  <a:pt x="5380492" y="438553"/>
                </a:cubicBezTo>
                <a:cubicBezTo>
                  <a:pt x="5380492" y="554141"/>
                  <a:pt x="5383889" y="669728"/>
                  <a:pt x="5383889" y="785316"/>
                </a:cubicBezTo>
                <a:cubicBezTo>
                  <a:pt x="5383889" y="897504"/>
                  <a:pt x="5387287" y="1006292"/>
                  <a:pt x="5387287" y="1118480"/>
                </a:cubicBezTo>
                <a:cubicBezTo>
                  <a:pt x="5387287" y="1234068"/>
                  <a:pt x="5390683" y="1349655"/>
                  <a:pt x="5390683" y="1465243"/>
                </a:cubicBezTo>
                <a:cubicBezTo>
                  <a:pt x="5390683" y="1574031"/>
                  <a:pt x="5394079" y="1682819"/>
                  <a:pt x="5394079" y="1795008"/>
                </a:cubicBezTo>
                <a:lnTo>
                  <a:pt x="5394256" y="1813247"/>
                </a:lnTo>
                <a:lnTo>
                  <a:pt x="5394256" y="3355439"/>
                </a:lnTo>
                <a:lnTo>
                  <a:pt x="0" y="3355439"/>
                </a:lnTo>
                <a:lnTo>
                  <a:pt x="0" y="3263552"/>
                </a:lnTo>
                <a:lnTo>
                  <a:pt x="3396" y="2923686"/>
                </a:lnTo>
                <a:cubicBezTo>
                  <a:pt x="3396" y="2811498"/>
                  <a:pt x="6793" y="2702710"/>
                  <a:pt x="6793" y="2590521"/>
                </a:cubicBezTo>
                <a:cubicBezTo>
                  <a:pt x="6793" y="2478333"/>
                  <a:pt x="6793" y="2362747"/>
                  <a:pt x="10189" y="2250558"/>
                </a:cubicBezTo>
                <a:cubicBezTo>
                  <a:pt x="10189" y="2138370"/>
                  <a:pt x="10189" y="2022782"/>
                  <a:pt x="13587" y="1910594"/>
                </a:cubicBezTo>
                <a:cubicBezTo>
                  <a:pt x="13587" y="1798407"/>
                  <a:pt x="13587" y="1686219"/>
                  <a:pt x="16985" y="1574031"/>
                </a:cubicBezTo>
                <a:cubicBezTo>
                  <a:pt x="16985" y="1461843"/>
                  <a:pt x="16985" y="1346255"/>
                  <a:pt x="20380" y="1234068"/>
                </a:cubicBezTo>
                <a:cubicBezTo>
                  <a:pt x="20380" y="1121880"/>
                  <a:pt x="20380" y="1009692"/>
                  <a:pt x="23778" y="897504"/>
                </a:cubicBezTo>
                <a:cubicBezTo>
                  <a:pt x="23778" y="781916"/>
                  <a:pt x="23778" y="669728"/>
                  <a:pt x="27174" y="557541"/>
                </a:cubicBezTo>
                <a:cubicBezTo>
                  <a:pt x="27174" y="445353"/>
                  <a:pt x="27174" y="333165"/>
                  <a:pt x="30571" y="224376"/>
                </a:cubicBezTo>
                <a:cubicBezTo>
                  <a:pt x="30571" y="156384"/>
                  <a:pt x="30571" y="88390"/>
                  <a:pt x="30571" y="23798"/>
                </a:cubicBezTo>
                <a:cubicBezTo>
                  <a:pt x="30571" y="0"/>
                  <a:pt x="30571" y="0"/>
                  <a:pt x="54349" y="0"/>
                </a:cubicBezTo>
                <a:close/>
              </a:path>
            </a:pathLst>
          </a:custGeom>
          <a:solidFill>
            <a:schemeClr val="bg1">
              <a:lumMod val="95000"/>
            </a:schemeClr>
          </a:solidFill>
        </p:spPr>
        <p:txBody>
          <a:bodyPr wrap="square">
            <a:noAutofit/>
          </a:bodyPr>
          <a:lstStyle>
            <a:lvl1pPr>
              <a:defRPr lang="en-US"/>
            </a:lvl1pPr>
          </a:lstStyle>
          <a:p>
            <a:pPr lvl="0"/>
            <a:endParaRPr lang="en-US"/>
          </a:p>
        </p:txBody>
      </p:sp>
    </p:spTree>
    <p:extLst>
      <p:ext uri="{BB962C8B-B14F-4D97-AF65-F5344CB8AC3E}">
        <p14:creationId xmlns:p14="http://schemas.microsoft.com/office/powerpoint/2010/main" val="1703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75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DC5B6D49-6900-43D4-9855-9B983C190354}"/>
              </a:ext>
            </a:extLst>
          </p:cNvPr>
          <p:cNvSpPr>
            <a:spLocks noGrp="1"/>
          </p:cNvSpPr>
          <p:nvPr>
            <p:ph type="pic" sz="quarter" idx="10"/>
          </p:nvPr>
        </p:nvSpPr>
        <p:spPr>
          <a:xfrm>
            <a:off x="1615448" y="878775"/>
            <a:ext cx="3646587" cy="5979224"/>
          </a:xfrm>
          <a:custGeom>
            <a:avLst/>
            <a:gdLst>
              <a:gd name="connsiteX0" fmla="*/ 515502 w 3646587"/>
              <a:gd name="connsiteY0" fmla="*/ 0 h 5979224"/>
              <a:gd name="connsiteX1" fmla="*/ 764466 w 3646587"/>
              <a:gd name="connsiteY1" fmla="*/ 0 h 5979224"/>
              <a:gd name="connsiteX2" fmla="*/ 790826 w 3646587"/>
              <a:gd name="connsiteY2" fmla="*/ 3212 h 5979224"/>
              <a:gd name="connsiteX3" fmla="*/ 840618 w 3646587"/>
              <a:gd name="connsiteY3" fmla="*/ 61010 h 5979224"/>
              <a:gd name="connsiteX4" fmla="*/ 843548 w 3646587"/>
              <a:gd name="connsiteY4" fmla="*/ 109175 h 5979224"/>
              <a:gd name="connsiteX5" fmla="*/ 1051505 w 3646587"/>
              <a:gd name="connsiteY5" fmla="*/ 327525 h 5979224"/>
              <a:gd name="connsiteX6" fmla="*/ 1101297 w 3646587"/>
              <a:gd name="connsiteY6" fmla="*/ 327525 h 5979224"/>
              <a:gd name="connsiteX7" fmla="*/ 2548219 w 3646587"/>
              <a:gd name="connsiteY7" fmla="*/ 327525 h 5979224"/>
              <a:gd name="connsiteX8" fmla="*/ 2656590 w 3646587"/>
              <a:gd name="connsiteY8" fmla="*/ 317891 h 5979224"/>
              <a:gd name="connsiteX9" fmla="*/ 2803039 w 3646587"/>
              <a:gd name="connsiteY9" fmla="*/ 118808 h 5979224"/>
              <a:gd name="connsiteX10" fmla="*/ 2808897 w 3646587"/>
              <a:gd name="connsiteY10" fmla="*/ 61010 h 5979224"/>
              <a:gd name="connsiteX11" fmla="*/ 2858689 w 3646587"/>
              <a:gd name="connsiteY11" fmla="*/ 0 h 5979224"/>
              <a:gd name="connsiteX12" fmla="*/ 2867476 w 3646587"/>
              <a:gd name="connsiteY12" fmla="*/ 0 h 5979224"/>
              <a:gd name="connsiteX13" fmla="*/ 3227742 w 3646587"/>
              <a:gd name="connsiteY13" fmla="*/ 9634 h 5979224"/>
              <a:gd name="connsiteX14" fmla="*/ 3450349 w 3646587"/>
              <a:gd name="connsiteY14" fmla="*/ 83487 h 5979224"/>
              <a:gd name="connsiteX15" fmla="*/ 3629014 w 3646587"/>
              <a:gd name="connsiteY15" fmla="*/ 378900 h 5979224"/>
              <a:gd name="connsiteX16" fmla="*/ 3646587 w 3646587"/>
              <a:gd name="connsiteY16" fmla="*/ 581196 h 5979224"/>
              <a:gd name="connsiteX17" fmla="*/ 3646587 w 3646587"/>
              <a:gd name="connsiteY17" fmla="*/ 1419268 h 5979224"/>
              <a:gd name="connsiteX18" fmla="*/ 3646587 w 3646587"/>
              <a:gd name="connsiteY18" fmla="*/ 5979224 h 5979224"/>
              <a:gd name="connsiteX19" fmla="*/ 0 w 3646587"/>
              <a:gd name="connsiteY19" fmla="*/ 5979224 h 5979224"/>
              <a:gd name="connsiteX20" fmla="*/ 0 w 3646587"/>
              <a:gd name="connsiteY20" fmla="*/ 4318814 h 5979224"/>
              <a:gd name="connsiteX21" fmla="*/ 0 w 3646587"/>
              <a:gd name="connsiteY21" fmla="*/ 677524 h 5979224"/>
              <a:gd name="connsiteX22" fmla="*/ 8788 w 3646587"/>
              <a:gd name="connsiteY22" fmla="*/ 455965 h 5979224"/>
              <a:gd name="connsiteX23" fmla="*/ 76153 w 3646587"/>
              <a:gd name="connsiteY23" fmla="*/ 215140 h 5979224"/>
              <a:gd name="connsiteX24" fmla="*/ 348550 w 3646587"/>
              <a:gd name="connsiteY24" fmla="*/ 19267 h 5979224"/>
              <a:gd name="connsiteX25" fmla="*/ 515502 w 3646587"/>
              <a:gd name="connsiteY25" fmla="*/ 0 h 597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46587" h="5979224">
                <a:moveTo>
                  <a:pt x="515502" y="0"/>
                </a:moveTo>
                <a:lnTo>
                  <a:pt x="764466" y="0"/>
                </a:lnTo>
                <a:cubicBezTo>
                  <a:pt x="773253" y="0"/>
                  <a:pt x="782041" y="0"/>
                  <a:pt x="790826" y="3212"/>
                </a:cubicBezTo>
                <a:cubicBezTo>
                  <a:pt x="820117" y="6423"/>
                  <a:pt x="837692" y="25690"/>
                  <a:pt x="840618" y="61010"/>
                </a:cubicBezTo>
                <a:cubicBezTo>
                  <a:pt x="840618" y="77064"/>
                  <a:pt x="843548" y="93121"/>
                  <a:pt x="843548" y="109175"/>
                </a:cubicBezTo>
                <a:cubicBezTo>
                  <a:pt x="849406" y="231194"/>
                  <a:pt x="931416" y="321102"/>
                  <a:pt x="1051505" y="327525"/>
                </a:cubicBezTo>
                <a:cubicBezTo>
                  <a:pt x="1066151" y="327525"/>
                  <a:pt x="1083724" y="327525"/>
                  <a:pt x="1101297" y="327525"/>
                </a:cubicBezTo>
                <a:cubicBezTo>
                  <a:pt x="1584581" y="327525"/>
                  <a:pt x="2067864" y="327525"/>
                  <a:pt x="2548219" y="327525"/>
                </a:cubicBezTo>
                <a:cubicBezTo>
                  <a:pt x="2583365" y="327525"/>
                  <a:pt x="2621443" y="327525"/>
                  <a:pt x="2656590" y="317891"/>
                </a:cubicBezTo>
                <a:cubicBezTo>
                  <a:pt x="2735673" y="292202"/>
                  <a:pt x="2797182" y="215140"/>
                  <a:pt x="2803039" y="118808"/>
                </a:cubicBezTo>
                <a:cubicBezTo>
                  <a:pt x="2805973" y="99541"/>
                  <a:pt x="2805973" y="80276"/>
                  <a:pt x="2808897" y="61010"/>
                </a:cubicBezTo>
                <a:cubicBezTo>
                  <a:pt x="2811825" y="25690"/>
                  <a:pt x="2829401" y="6423"/>
                  <a:pt x="2858689" y="0"/>
                </a:cubicBezTo>
                <a:lnTo>
                  <a:pt x="2867476" y="0"/>
                </a:lnTo>
                <a:cubicBezTo>
                  <a:pt x="2987565" y="3212"/>
                  <a:pt x="3107653" y="3212"/>
                  <a:pt x="3227742" y="9634"/>
                </a:cubicBezTo>
                <a:cubicBezTo>
                  <a:pt x="3306826" y="12846"/>
                  <a:pt x="3382977" y="35322"/>
                  <a:pt x="3450349" y="83487"/>
                </a:cubicBezTo>
                <a:cubicBezTo>
                  <a:pt x="3549931" y="154130"/>
                  <a:pt x="3605580" y="253669"/>
                  <a:pt x="3629014" y="378900"/>
                </a:cubicBezTo>
                <a:cubicBezTo>
                  <a:pt x="3640730" y="446331"/>
                  <a:pt x="3646587" y="513764"/>
                  <a:pt x="3646587" y="581196"/>
                </a:cubicBezTo>
                <a:cubicBezTo>
                  <a:pt x="3646587" y="860553"/>
                  <a:pt x="3646587" y="1139909"/>
                  <a:pt x="3646587" y="1419268"/>
                </a:cubicBezTo>
                <a:lnTo>
                  <a:pt x="3646587" y="5979224"/>
                </a:lnTo>
                <a:lnTo>
                  <a:pt x="0" y="5979224"/>
                </a:lnTo>
                <a:lnTo>
                  <a:pt x="0" y="4318814"/>
                </a:lnTo>
                <a:cubicBezTo>
                  <a:pt x="0" y="3105051"/>
                  <a:pt x="0" y="1891287"/>
                  <a:pt x="0" y="677524"/>
                </a:cubicBezTo>
                <a:cubicBezTo>
                  <a:pt x="0" y="603673"/>
                  <a:pt x="2929" y="529817"/>
                  <a:pt x="8788" y="455965"/>
                </a:cubicBezTo>
                <a:cubicBezTo>
                  <a:pt x="14646" y="372479"/>
                  <a:pt x="35148" y="288992"/>
                  <a:pt x="76153" y="215140"/>
                </a:cubicBezTo>
                <a:cubicBezTo>
                  <a:pt x="140591" y="105964"/>
                  <a:pt x="234319" y="44956"/>
                  <a:pt x="348550" y="19267"/>
                </a:cubicBezTo>
                <a:cubicBezTo>
                  <a:pt x="404201" y="9634"/>
                  <a:pt x="459851" y="3212"/>
                  <a:pt x="515502" y="0"/>
                </a:cubicBezTo>
                <a:close/>
              </a:path>
            </a:pathLst>
          </a:custGeom>
          <a:solidFill>
            <a:schemeClr val="bg1">
              <a:lumMod val="95000"/>
            </a:schemeClr>
          </a:solidFill>
        </p:spPr>
        <p:txBody>
          <a:bodyPr wrap="square">
            <a:noAutofit/>
          </a:bodyPr>
          <a:lstStyle/>
          <a:p>
            <a:endParaRPr lang="en-ID"/>
          </a:p>
        </p:txBody>
      </p:sp>
    </p:spTree>
    <p:extLst>
      <p:ext uri="{BB962C8B-B14F-4D97-AF65-F5344CB8AC3E}">
        <p14:creationId xmlns:p14="http://schemas.microsoft.com/office/powerpoint/2010/main" val="1188529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422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517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4853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097BF45-2D32-5521-01DC-688399C19132}"/>
              </a:ext>
            </a:extLst>
          </p:cNvPr>
          <p:cNvSpPr>
            <a:spLocks noGrp="1"/>
          </p:cNvSpPr>
          <p:nvPr>
            <p:ph type="pic" sz="quarter" idx="10"/>
          </p:nvPr>
        </p:nvSpPr>
        <p:spPr>
          <a:xfrm>
            <a:off x="647700" y="660400"/>
            <a:ext cx="5821680" cy="5549900"/>
          </a:xfrm>
          <a:custGeom>
            <a:avLst/>
            <a:gdLst>
              <a:gd name="connsiteX0" fmla="*/ 0 w 5821680"/>
              <a:gd name="connsiteY0" fmla="*/ 0 h 5549900"/>
              <a:gd name="connsiteX1" fmla="*/ 5821680 w 5821680"/>
              <a:gd name="connsiteY1" fmla="*/ 0 h 5549900"/>
              <a:gd name="connsiteX2" fmla="*/ 5821680 w 5821680"/>
              <a:gd name="connsiteY2" fmla="*/ 5549900 h 5549900"/>
              <a:gd name="connsiteX3" fmla="*/ 0 w 5821680"/>
              <a:gd name="connsiteY3" fmla="*/ 5549900 h 5549900"/>
            </a:gdLst>
            <a:ahLst/>
            <a:cxnLst>
              <a:cxn ang="0">
                <a:pos x="connsiteX0" y="connsiteY0"/>
              </a:cxn>
              <a:cxn ang="0">
                <a:pos x="connsiteX1" y="connsiteY1"/>
              </a:cxn>
              <a:cxn ang="0">
                <a:pos x="connsiteX2" y="connsiteY2"/>
              </a:cxn>
              <a:cxn ang="0">
                <a:pos x="connsiteX3" y="connsiteY3"/>
              </a:cxn>
            </a:cxnLst>
            <a:rect l="l" t="t" r="r" b="b"/>
            <a:pathLst>
              <a:path w="5821680" h="5549900">
                <a:moveTo>
                  <a:pt x="0" y="0"/>
                </a:moveTo>
                <a:lnTo>
                  <a:pt x="5821680" y="0"/>
                </a:lnTo>
                <a:lnTo>
                  <a:pt x="5821680" y="5549900"/>
                </a:lnTo>
                <a:lnTo>
                  <a:pt x="0" y="5549900"/>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12208640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0F64EB-1EC6-D535-B849-CDCD6E8D449A}"/>
              </a:ext>
            </a:extLst>
          </p:cNvPr>
          <p:cNvSpPr>
            <a:spLocks noGrp="1"/>
          </p:cNvSpPr>
          <p:nvPr>
            <p:ph type="pic" sz="quarter" idx="10"/>
          </p:nvPr>
        </p:nvSpPr>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txBody>
          <a:bodyPr wrap="square">
            <a:noAutofit/>
          </a:bodyPr>
          <a:lstStyle/>
          <a:p>
            <a:endParaRPr lang="en-ID"/>
          </a:p>
        </p:txBody>
      </p:sp>
    </p:spTree>
    <p:extLst>
      <p:ext uri="{BB962C8B-B14F-4D97-AF65-F5344CB8AC3E}">
        <p14:creationId xmlns:p14="http://schemas.microsoft.com/office/powerpoint/2010/main" val="450146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EC74-30AF-47A3-1C36-D77BFD6237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D0BB19-D9C4-63C1-9496-B2F436BCD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7CEA99-CCF8-2FAE-72C4-36CC76ECFCC9}"/>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C927CD9E-C09C-BD56-A09E-9AA47DB01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B2520-270D-2D53-EAD8-D11F3640205C}"/>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2985499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E06B-7913-F8A0-48A6-CF135E65D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B06C8-E3A4-602E-85DE-DBE941F1F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F86BC6-64A2-519D-30C7-E50E29F10EBA}"/>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F4C7B6EA-3D1C-9E09-EA48-362B5DC7B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6BF0A-C717-D090-40D8-C3BA70000796}"/>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22767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9EC74-30AF-47A3-1C36-D77BFD6237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D0BB19-D9C4-63C1-9496-B2F436BCD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7CEA99-CCF8-2FAE-72C4-36CC76ECFCC9}"/>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C927CD9E-C09C-BD56-A09E-9AA47DB01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B2520-270D-2D53-EAD8-D11F3640205C}"/>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1075473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E06B-7913-F8A0-48A6-CF135E65D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B06C8-E3A4-602E-85DE-DBE941F1F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F86BC6-64A2-519D-30C7-E50E29F10EBA}"/>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F4C7B6EA-3D1C-9E09-EA48-362B5DC7B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6BF0A-C717-D090-40D8-C3BA70000796}"/>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3387530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A0EA-A92C-BE69-BD20-328B1C7C2F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683911-FDEC-1CD1-3416-CC7821BC3D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25736-7DBA-CC0C-9900-D83E7635F72E}"/>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A1E79264-2BAD-3320-5995-E186D0002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21939-D37C-B5AB-63B3-F34F441867E6}"/>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1084865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AD67-D548-1368-9671-C5D9113AB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42E63E-AE44-5892-6947-D388B19100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CD0DEC-FCEB-13F2-6B2A-C44907BAC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5D5C1-7185-1BB4-10FD-D0CE830F1C84}"/>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6" name="Footer Placeholder 5">
            <a:extLst>
              <a:ext uri="{FF2B5EF4-FFF2-40B4-BE49-F238E27FC236}">
                <a16:creationId xmlns:a16="http://schemas.microsoft.com/office/drawing/2014/main" id="{93F3011D-1F27-01C7-13A5-3D5E4A61E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11AF6-CB4B-EF24-D750-3261FABF1BBF}"/>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1827182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AB29-48A1-BE83-E2FF-6D8E9C044F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AE7E1F-F5A6-C5E7-62A5-4582123A0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FBFDD5-94B7-5A9D-5BE8-89C00B30E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B069F4-EC27-9DBE-F54A-8E0F40AC81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776D2-1B21-7D44-0070-AB7E81070B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D7E041-65CC-7C52-56A9-460D26908F95}"/>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8" name="Footer Placeholder 7">
            <a:extLst>
              <a:ext uri="{FF2B5EF4-FFF2-40B4-BE49-F238E27FC236}">
                <a16:creationId xmlns:a16="http://schemas.microsoft.com/office/drawing/2014/main" id="{C940E54D-BC98-0025-5F4C-287CC83127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17BB92-0548-5CEC-FF16-7C171565544A}"/>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381151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A26F4-B04B-8F42-7602-ADAAE0BEF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72879E-54B6-31E5-E67F-4D5351D0266A}"/>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4" name="Footer Placeholder 3">
            <a:extLst>
              <a:ext uri="{FF2B5EF4-FFF2-40B4-BE49-F238E27FC236}">
                <a16:creationId xmlns:a16="http://schemas.microsoft.com/office/drawing/2014/main" id="{A6899D6F-F584-7598-07E4-3C31040731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D8FC09-BE6C-5BAA-0E5D-4039D13A43EF}"/>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2674339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7289F6-EB6F-9426-4BEA-63AA12BB4F22}"/>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3" name="Footer Placeholder 2">
            <a:extLst>
              <a:ext uri="{FF2B5EF4-FFF2-40B4-BE49-F238E27FC236}">
                <a16:creationId xmlns:a16="http://schemas.microsoft.com/office/drawing/2014/main" id="{51A72D0D-7654-F264-E61D-9E2D8CAD0F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CC3FE-6404-B8B2-F054-E15B5E0A2CA5}"/>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863050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7568-F147-60FA-5A9B-1BEBD0F68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D077E7-7056-54FA-10C4-79087CB7FF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DA8204-9861-F6E5-51FF-4AD536925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0A398A-46F7-8712-ABF8-07D23ECF7580}"/>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6" name="Footer Placeholder 5">
            <a:extLst>
              <a:ext uri="{FF2B5EF4-FFF2-40B4-BE49-F238E27FC236}">
                <a16:creationId xmlns:a16="http://schemas.microsoft.com/office/drawing/2014/main" id="{2E175E8F-0CA0-21AD-FFB2-54F51C3E6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9ECA6-935C-2A52-91C3-2DDF7CF5B27E}"/>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149066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0217E17-0CD9-2B89-0693-0C44AC7E91C5}"/>
              </a:ext>
            </a:extLst>
          </p:cNvPr>
          <p:cNvSpPr>
            <a:spLocks noGrp="1"/>
          </p:cNvSpPr>
          <p:nvPr>
            <p:ph type="pic" sz="quarter" idx="10"/>
          </p:nvPr>
        </p:nvSpPr>
        <p:spPr>
          <a:xfrm>
            <a:off x="0" y="0"/>
            <a:ext cx="7213600" cy="5039048"/>
          </a:xfrm>
          <a:custGeom>
            <a:avLst/>
            <a:gdLst>
              <a:gd name="connsiteX0" fmla="*/ 0 w 7213600"/>
              <a:gd name="connsiteY0" fmla="*/ 0 h 5039048"/>
              <a:gd name="connsiteX1" fmla="*/ 7213600 w 7213600"/>
              <a:gd name="connsiteY1" fmla="*/ 0 h 5039048"/>
              <a:gd name="connsiteX2" fmla="*/ 7213600 w 7213600"/>
              <a:gd name="connsiteY2" fmla="*/ 5039048 h 5039048"/>
              <a:gd name="connsiteX3" fmla="*/ 0 w 7213600"/>
              <a:gd name="connsiteY3" fmla="*/ 5039048 h 5039048"/>
            </a:gdLst>
            <a:ahLst/>
            <a:cxnLst>
              <a:cxn ang="0">
                <a:pos x="connsiteX0" y="connsiteY0"/>
              </a:cxn>
              <a:cxn ang="0">
                <a:pos x="connsiteX1" y="connsiteY1"/>
              </a:cxn>
              <a:cxn ang="0">
                <a:pos x="connsiteX2" y="connsiteY2"/>
              </a:cxn>
              <a:cxn ang="0">
                <a:pos x="connsiteX3" y="connsiteY3"/>
              </a:cxn>
            </a:cxnLst>
            <a:rect l="l" t="t" r="r" b="b"/>
            <a:pathLst>
              <a:path w="7213600" h="5039048">
                <a:moveTo>
                  <a:pt x="0" y="0"/>
                </a:moveTo>
                <a:lnTo>
                  <a:pt x="7213600" y="0"/>
                </a:lnTo>
                <a:lnTo>
                  <a:pt x="7213600" y="5039048"/>
                </a:lnTo>
                <a:lnTo>
                  <a:pt x="0" y="5039048"/>
                </a:lnTo>
                <a:close/>
              </a:path>
            </a:pathLst>
          </a:custGeom>
          <a:solidFill>
            <a:schemeClr val="bg1">
              <a:lumMod val="95000"/>
            </a:schemeClr>
          </a:solidFill>
        </p:spPr>
        <p:txBody>
          <a:bodyPr wrap="square">
            <a:noAutofit/>
          </a:bodyPr>
          <a:lstStyle/>
          <a:p>
            <a:endParaRPr lang="en-ID"/>
          </a:p>
        </p:txBody>
      </p:sp>
    </p:spTree>
    <p:extLst>
      <p:ext uri="{BB962C8B-B14F-4D97-AF65-F5344CB8AC3E}">
        <p14:creationId xmlns:p14="http://schemas.microsoft.com/office/powerpoint/2010/main" val="357700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33F3-9FEE-08F6-6C46-2EE536450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708519-CFF4-06E5-6026-FC2C09E35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87C60-38C6-AB78-37FE-876889A71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C594A5-0A45-4BB2-ED62-C58FA173AAA7}"/>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6" name="Footer Placeholder 5">
            <a:extLst>
              <a:ext uri="{FF2B5EF4-FFF2-40B4-BE49-F238E27FC236}">
                <a16:creationId xmlns:a16="http://schemas.microsoft.com/office/drawing/2014/main" id="{21D4EE2C-6ECC-56DE-093C-8769CABA5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D0937-664B-3D43-3B07-50E1A36F4CFD}"/>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176991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1A91-B480-55C5-0CFB-10A4BFD9D1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39A07-9732-1054-2B4E-C0EFD12E95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CAE32-4296-C645-60DE-EF611E65649A}"/>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20400732-6E6F-0F30-C4C6-5A61982E9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25A9B-3568-F681-A0CC-AA6198624D6C}"/>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3559239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FF264-D3DC-17C4-03EB-0DEFA82E1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82D3F-3958-9C6E-1EE5-CD8118BF2E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59D59-DD00-FE01-8B87-418D8D2AD9C4}"/>
              </a:ext>
            </a:extLst>
          </p:cNvPr>
          <p:cNvSpPr>
            <a:spLocks noGrp="1"/>
          </p:cNvSpPr>
          <p:nvPr>
            <p:ph type="dt" sz="half" idx="10"/>
          </p:nvPr>
        </p:nvSpPr>
        <p:spPr/>
        <p:txBody>
          <a:body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C64CC1E0-8C66-1039-0DCA-79BFB5BE8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5E40E-1C85-05D5-9847-F63CE98A4BC4}"/>
              </a:ext>
            </a:extLst>
          </p:cNvPr>
          <p:cNvSpPr>
            <a:spLocks noGrp="1"/>
          </p:cNvSpPr>
          <p:nvPr>
            <p:ph type="sldNum" sz="quarter" idx="12"/>
          </p:nvPr>
        </p:nvSpPr>
        <p:spPr/>
        <p:txBody>
          <a:bodyPr/>
          <a:lstStyle/>
          <a:p>
            <a:fld id="{63BA2F00-48C9-4D6C-9BED-30F2F2450817}" type="slidenum">
              <a:rPr lang="en-US" smtClean="0"/>
              <a:t>‹#›</a:t>
            </a:fld>
            <a:endParaRPr lang="en-US"/>
          </a:p>
        </p:txBody>
      </p:sp>
    </p:spTree>
    <p:extLst>
      <p:ext uri="{BB962C8B-B14F-4D97-AF65-F5344CB8AC3E}">
        <p14:creationId xmlns:p14="http://schemas.microsoft.com/office/powerpoint/2010/main" val="278077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FA73B2-B770-7A22-47DA-84CD44D9C939}"/>
              </a:ext>
            </a:extLst>
          </p:cNvPr>
          <p:cNvSpPr>
            <a:spLocks noGrp="1"/>
          </p:cNvSpPr>
          <p:nvPr>
            <p:ph type="pic" sz="quarter" idx="10"/>
          </p:nvPr>
        </p:nvSpPr>
        <p:spPr>
          <a:xfrm>
            <a:off x="647700" y="647700"/>
            <a:ext cx="4770120" cy="5562600"/>
          </a:xfrm>
          <a:custGeom>
            <a:avLst/>
            <a:gdLst>
              <a:gd name="connsiteX0" fmla="*/ 0 w 4770120"/>
              <a:gd name="connsiteY0" fmla="*/ 0 h 5562600"/>
              <a:gd name="connsiteX1" fmla="*/ 4770120 w 4770120"/>
              <a:gd name="connsiteY1" fmla="*/ 0 h 5562600"/>
              <a:gd name="connsiteX2" fmla="*/ 4770120 w 4770120"/>
              <a:gd name="connsiteY2" fmla="*/ 5562600 h 5562600"/>
              <a:gd name="connsiteX3" fmla="*/ 0 w 477012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4770120" h="5562600">
                <a:moveTo>
                  <a:pt x="0" y="0"/>
                </a:moveTo>
                <a:lnTo>
                  <a:pt x="4770120" y="0"/>
                </a:lnTo>
                <a:lnTo>
                  <a:pt x="4770120" y="5562600"/>
                </a:lnTo>
                <a:lnTo>
                  <a:pt x="0" y="5562600"/>
                </a:lnTo>
                <a:close/>
              </a:path>
            </a:pathLst>
          </a:custGeom>
          <a:solidFill>
            <a:schemeClr val="bg1">
              <a:lumMod val="95000"/>
            </a:schemeClr>
          </a:solidFill>
        </p:spPr>
        <p:txBody>
          <a:bodyPr wrap="square">
            <a:noAutofit/>
          </a:bodyPr>
          <a:lstStyle>
            <a:lvl1pPr>
              <a:defRPr lang="en-ID" dirty="0"/>
            </a:lvl1pPr>
          </a:lstStyle>
          <a:p>
            <a:pPr lvl="0"/>
            <a:endParaRPr lang="en-ID"/>
          </a:p>
        </p:txBody>
      </p:sp>
    </p:spTree>
    <p:extLst>
      <p:ext uri="{BB962C8B-B14F-4D97-AF65-F5344CB8AC3E}">
        <p14:creationId xmlns:p14="http://schemas.microsoft.com/office/powerpoint/2010/main" val="2146545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25B13C-25C0-93F2-6C9F-E5D8125501BD}"/>
              </a:ext>
            </a:extLst>
          </p:cNvPr>
          <p:cNvSpPr>
            <a:spLocks noGrp="1"/>
          </p:cNvSpPr>
          <p:nvPr>
            <p:ph type="pic" sz="quarter" idx="10"/>
          </p:nvPr>
        </p:nvSpPr>
        <p:spPr>
          <a:xfrm>
            <a:off x="6324688" y="0"/>
            <a:ext cx="5867312" cy="6858000"/>
          </a:xfrm>
          <a:custGeom>
            <a:avLst/>
            <a:gdLst>
              <a:gd name="connsiteX0" fmla="*/ 1584395 w 5867312"/>
              <a:gd name="connsiteY0" fmla="*/ 0 h 6858000"/>
              <a:gd name="connsiteX1" fmla="*/ 5867312 w 5867312"/>
              <a:gd name="connsiteY1" fmla="*/ 0 h 6858000"/>
              <a:gd name="connsiteX2" fmla="*/ 5867312 w 5867312"/>
              <a:gd name="connsiteY2" fmla="*/ 6858000 h 6858000"/>
              <a:gd name="connsiteX3" fmla="*/ 1584395 w 5867312"/>
              <a:gd name="connsiteY3" fmla="*/ 6858000 h 6858000"/>
              <a:gd name="connsiteX4" fmla="*/ 1539982 w 5867312"/>
              <a:gd name="connsiteY4" fmla="*/ 6821738 h 6858000"/>
              <a:gd name="connsiteX5" fmla="*/ 0 w 5867312"/>
              <a:gd name="connsiteY5" fmla="*/ 3429000 h 6858000"/>
              <a:gd name="connsiteX6" fmla="*/ 1539982 w 5867312"/>
              <a:gd name="connsiteY6" fmla="*/ 362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312" h="6858000">
                <a:moveTo>
                  <a:pt x="1584395" y="0"/>
                </a:moveTo>
                <a:lnTo>
                  <a:pt x="5867312" y="0"/>
                </a:lnTo>
                <a:lnTo>
                  <a:pt x="5867312" y="6858000"/>
                </a:lnTo>
                <a:lnTo>
                  <a:pt x="1584395" y="6858000"/>
                </a:lnTo>
                <a:lnTo>
                  <a:pt x="1539982" y="6821738"/>
                </a:lnTo>
                <a:cubicBezTo>
                  <a:pt x="599476" y="6015312"/>
                  <a:pt x="0" y="4794892"/>
                  <a:pt x="0" y="3429000"/>
                </a:cubicBezTo>
                <a:cubicBezTo>
                  <a:pt x="0" y="2063108"/>
                  <a:pt x="599476" y="842689"/>
                  <a:pt x="1539982" y="36262"/>
                </a:cubicBez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709502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CE3A23F-02E9-B566-C556-0B1A644828B2}"/>
              </a:ext>
            </a:extLst>
          </p:cNvPr>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5877257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B58AE1-5128-E5B6-6A42-6DBE98C1F519}"/>
              </a:ext>
            </a:extLst>
          </p:cNvPr>
          <p:cNvSpPr>
            <a:spLocks noGrp="1"/>
          </p:cNvSpPr>
          <p:nvPr>
            <p:ph type="pic" sz="quarter" idx="10"/>
          </p:nvPr>
        </p:nvSpPr>
        <p:spPr>
          <a:xfrm>
            <a:off x="5372100" y="0"/>
            <a:ext cx="6819900" cy="6858000"/>
          </a:xfrm>
          <a:custGeom>
            <a:avLst/>
            <a:gdLst>
              <a:gd name="connsiteX0" fmla="*/ 0 w 6819900"/>
              <a:gd name="connsiteY0" fmla="*/ 0 h 6858000"/>
              <a:gd name="connsiteX1" fmla="*/ 6819900 w 6819900"/>
              <a:gd name="connsiteY1" fmla="*/ 0 h 6858000"/>
              <a:gd name="connsiteX2" fmla="*/ 6819900 w 6819900"/>
              <a:gd name="connsiteY2" fmla="*/ 6858000 h 6858000"/>
              <a:gd name="connsiteX3" fmla="*/ 0 w 6819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19900" h="6858000">
                <a:moveTo>
                  <a:pt x="0" y="0"/>
                </a:moveTo>
                <a:lnTo>
                  <a:pt x="6819900" y="0"/>
                </a:lnTo>
                <a:lnTo>
                  <a:pt x="6819900" y="6858000"/>
                </a:lnTo>
                <a:lnTo>
                  <a:pt x="0" y="6858000"/>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12534891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54458EB-96C3-2FED-0053-B97E13525C0C}"/>
              </a:ext>
            </a:extLst>
          </p:cNvPr>
          <p:cNvSpPr>
            <a:spLocks noGrp="1"/>
          </p:cNvSpPr>
          <p:nvPr>
            <p:ph type="pic" sz="quarter" idx="10"/>
          </p:nvPr>
        </p:nvSpPr>
        <p:spPr>
          <a:xfrm>
            <a:off x="647700" y="647700"/>
            <a:ext cx="2792730" cy="3924300"/>
          </a:xfrm>
          <a:custGeom>
            <a:avLst/>
            <a:gdLst>
              <a:gd name="connsiteX0" fmla="*/ 0 w 2792730"/>
              <a:gd name="connsiteY0" fmla="*/ 0 h 3924300"/>
              <a:gd name="connsiteX1" fmla="*/ 2792730 w 2792730"/>
              <a:gd name="connsiteY1" fmla="*/ 0 h 3924300"/>
              <a:gd name="connsiteX2" fmla="*/ 2792730 w 2792730"/>
              <a:gd name="connsiteY2" fmla="*/ 3924300 h 3924300"/>
              <a:gd name="connsiteX3" fmla="*/ 0 w 2792730"/>
              <a:gd name="connsiteY3" fmla="*/ 3924300 h 3924300"/>
            </a:gdLst>
            <a:ahLst/>
            <a:cxnLst>
              <a:cxn ang="0">
                <a:pos x="connsiteX0" y="connsiteY0"/>
              </a:cxn>
              <a:cxn ang="0">
                <a:pos x="connsiteX1" y="connsiteY1"/>
              </a:cxn>
              <a:cxn ang="0">
                <a:pos x="connsiteX2" y="connsiteY2"/>
              </a:cxn>
              <a:cxn ang="0">
                <a:pos x="connsiteX3" y="connsiteY3"/>
              </a:cxn>
            </a:cxnLst>
            <a:rect l="l" t="t" r="r" b="b"/>
            <a:pathLst>
              <a:path w="2792730" h="3924300">
                <a:moveTo>
                  <a:pt x="0" y="0"/>
                </a:moveTo>
                <a:lnTo>
                  <a:pt x="2792730" y="0"/>
                </a:lnTo>
                <a:lnTo>
                  <a:pt x="2792730" y="3924300"/>
                </a:lnTo>
                <a:lnTo>
                  <a:pt x="0" y="3924300"/>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10" name="Picture Placeholder 9">
            <a:extLst>
              <a:ext uri="{FF2B5EF4-FFF2-40B4-BE49-F238E27FC236}">
                <a16:creationId xmlns:a16="http://schemas.microsoft.com/office/drawing/2014/main" id="{98932B17-D0FF-DEE4-0B48-FB2F7130690E}"/>
              </a:ext>
            </a:extLst>
          </p:cNvPr>
          <p:cNvSpPr>
            <a:spLocks noGrp="1"/>
          </p:cNvSpPr>
          <p:nvPr>
            <p:ph type="pic" sz="quarter" idx="11"/>
          </p:nvPr>
        </p:nvSpPr>
        <p:spPr>
          <a:xfrm>
            <a:off x="3709987" y="647700"/>
            <a:ext cx="2792730" cy="5562600"/>
          </a:xfrm>
          <a:custGeom>
            <a:avLst/>
            <a:gdLst>
              <a:gd name="connsiteX0" fmla="*/ 0 w 2792730"/>
              <a:gd name="connsiteY0" fmla="*/ 0 h 5562600"/>
              <a:gd name="connsiteX1" fmla="*/ 2792730 w 2792730"/>
              <a:gd name="connsiteY1" fmla="*/ 0 h 5562600"/>
              <a:gd name="connsiteX2" fmla="*/ 2792730 w 2792730"/>
              <a:gd name="connsiteY2" fmla="*/ 5562600 h 5562600"/>
              <a:gd name="connsiteX3" fmla="*/ 0 w 2792730"/>
              <a:gd name="connsiteY3" fmla="*/ 5562600 h 5562600"/>
            </a:gdLst>
            <a:ahLst/>
            <a:cxnLst>
              <a:cxn ang="0">
                <a:pos x="connsiteX0" y="connsiteY0"/>
              </a:cxn>
              <a:cxn ang="0">
                <a:pos x="connsiteX1" y="connsiteY1"/>
              </a:cxn>
              <a:cxn ang="0">
                <a:pos x="connsiteX2" y="connsiteY2"/>
              </a:cxn>
              <a:cxn ang="0">
                <a:pos x="connsiteX3" y="connsiteY3"/>
              </a:cxn>
            </a:cxnLst>
            <a:rect l="l" t="t" r="r" b="b"/>
            <a:pathLst>
              <a:path w="2792730" h="5562600">
                <a:moveTo>
                  <a:pt x="0" y="0"/>
                </a:moveTo>
                <a:lnTo>
                  <a:pt x="2792730" y="0"/>
                </a:lnTo>
                <a:lnTo>
                  <a:pt x="2792730" y="5562600"/>
                </a:lnTo>
                <a:lnTo>
                  <a:pt x="0" y="5562600"/>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9" name="Picture Placeholder 8">
            <a:extLst>
              <a:ext uri="{FF2B5EF4-FFF2-40B4-BE49-F238E27FC236}">
                <a16:creationId xmlns:a16="http://schemas.microsoft.com/office/drawing/2014/main" id="{4E6DF8C2-6C0F-B0CA-A32A-C743BBFB7324}"/>
              </a:ext>
            </a:extLst>
          </p:cNvPr>
          <p:cNvSpPr>
            <a:spLocks noGrp="1"/>
          </p:cNvSpPr>
          <p:nvPr>
            <p:ph type="pic" sz="quarter" idx="12"/>
          </p:nvPr>
        </p:nvSpPr>
        <p:spPr>
          <a:xfrm>
            <a:off x="6772274" y="1600200"/>
            <a:ext cx="4772026" cy="4622800"/>
          </a:xfrm>
          <a:custGeom>
            <a:avLst/>
            <a:gdLst>
              <a:gd name="connsiteX0" fmla="*/ 0 w 4772026"/>
              <a:gd name="connsiteY0" fmla="*/ 0 h 4622800"/>
              <a:gd name="connsiteX1" fmla="*/ 4772026 w 4772026"/>
              <a:gd name="connsiteY1" fmla="*/ 0 h 4622800"/>
              <a:gd name="connsiteX2" fmla="*/ 4772026 w 4772026"/>
              <a:gd name="connsiteY2" fmla="*/ 4622800 h 4622800"/>
              <a:gd name="connsiteX3" fmla="*/ 0 w 4772026"/>
              <a:gd name="connsiteY3" fmla="*/ 4622800 h 4622800"/>
            </a:gdLst>
            <a:ahLst/>
            <a:cxnLst>
              <a:cxn ang="0">
                <a:pos x="connsiteX0" y="connsiteY0"/>
              </a:cxn>
              <a:cxn ang="0">
                <a:pos x="connsiteX1" y="connsiteY1"/>
              </a:cxn>
              <a:cxn ang="0">
                <a:pos x="connsiteX2" y="connsiteY2"/>
              </a:cxn>
              <a:cxn ang="0">
                <a:pos x="connsiteX3" y="connsiteY3"/>
              </a:cxn>
            </a:cxnLst>
            <a:rect l="l" t="t" r="r" b="b"/>
            <a:pathLst>
              <a:path w="4772026" h="4622800">
                <a:moveTo>
                  <a:pt x="0" y="0"/>
                </a:moveTo>
                <a:lnTo>
                  <a:pt x="4772026" y="0"/>
                </a:lnTo>
                <a:lnTo>
                  <a:pt x="4772026" y="4622800"/>
                </a:lnTo>
                <a:lnTo>
                  <a:pt x="0" y="4622800"/>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3020763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C9790E-7F6E-A7FC-5F84-A82C47855ED7}"/>
              </a:ext>
            </a:extLst>
          </p:cNvPr>
          <p:cNvSpPr>
            <a:spLocks noGrp="1"/>
          </p:cNvSpPr>
          <p:nvPr>
            <p:ph type="pic" sz="quarter" idx="10"/>
          </p:nvPr>
        </p:nvSpPr>
        <p:spPr>
          <a:xfrm>
            <a:off x="647699" y="2664115"/>
            <a:ext cx="3546184" cy="3546184"/>
          </a:xfrm>
          <a:custGeom>
            <a:avLst/>
            <a:gdLst>
              <a:gd name="connsiteX0" fmla="*/ 0 w 3546184"/>
              <a:gd name="connsiteY0" fmla="*/ 0 h 3546184"/>
              <a:gd name="connsiteX1" fmla="*/ 3546184 w 3546184"/>
              <a:gd name="connsiteY1" fmla="*/ 0 h 3546184"/>
              <a:gd name="connsiteX2" fmla="*/ 3546184 w 3546184"/>
              <a:gd name="connsiteY2" fmla="*/ 3546184 h 3546184"/>
              <a:gd name="connsiteX3" fmla="*/ 0 w 3546184"/>
              <a:gd name="connsiteY3" fmla="*/ 3546184 h 3546184"/>
            </a:gdLst>
            <a:ahLst/>
            <a:cxnLst>
              <a:cxn ang="0">
                <a:pos x="connsiteX0" y="connsiteY0"/>
              </a:cxn>
              <a:cxn ang="0">
                <a:pos x="connsiteX1" y="connsiteY1"/>
              </a:cxn>
              <a:cxn ang="0">
                <a:pos x="connsiteX2" y="connsiteY2"/>
              </a:cxn>
              <a:cxn ang="0">
                <a:pos x="connsiteX3" y="connsiteY3"/>
              </a:cxn>
            </a:cxnLst>
            <a:rect l="l" t="t" r="r" b="b"/>
            <a:pathLst>
              <a:path w="3546184" h="3546184">
                <a:moveTo>
                  <a:pt x="0" y="0"/>
                </a:moveTo>
                <a:lnTo>
                  <a:pt x="3546184" y="0"/>
                </a:lnTo>
                <a:lnTo>
                  <a:pt x="3546184" y="3546184"/>
                </a:lnTo>
                <a:lnTo>
                  <a:pt x="0" y="3546184"/>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11" name="Picture Placeholder 10">
            <a:extLst>
              <a:ext uri="{FF2B5EF4-FFF2-40B4-BE49-F238E27FC236}">
                <a16:creationId xmlns:a16="http://schemas.microsoft.com/office/drawing/2014/main" id="{575162F8-4DBC-4CC4-341B-40AC5A8EAED2}"/>
              </a:ext>
            </a:extLst>
          </p:cNvPr>
          <p:cNvSpPr>
            <a:spLocks noGrp="1"/>
          </p:cNvSpPr>
          <p:nvPr>
            <p:ph type="pic" sz="quarter" idx="11"/>
          </p:nvPr>
        </p:nvSpPr>
        <p:spPr>
          <a:xfrm>
            <a:off x="4322907" y="2664115"/>
            <a:ext cx="3546184" cy="3546184"/>
          </a:xfrm>
          <a:custGeom>
            <a:avLst/>
            <a:gdLst>
              <a:gd name="connsiteX0" fmla="*/ 0 w 3546184"/>
              <a:gd name="connsiteY0" fmla="*/ 0 h 3546184"/>
              <a:gd name="connsiteX1" fmla="*/ 3546184 w 3546184"/>
              <a:gd name="connsiteY1" fmla="*/ 0 h 3546184"/>
              <a:gd name="connsiteX2" fmla="*/ 3546184 w 3546184"/>
              <a:gd name="connsiteY2" fmla="*/ 3546184 h 3546184"/>
              <a:gd name="connsiteX3" fmla="*/ 0 w 3546184"/>
              <a:gd name="connsiteY3" fmla="*/ 3546184 h 3546184"/>
            </a:gdLst>
            <a:ahLst/>
            <a:cxnLst>
              <a:cxn ang="0">
                <a:pos x="connsiteX0" y="connsiteY0"/>
              </a:cxn>
              <a:cxn ang="0">
                <a:pos x="connsiteX1" y="connsiteY1"/>
              </a:cxn>
              <a:cxn ang="0">
                <a:pos x="connsiteX2" y="connsiteY2"/>
              </a:cxn>
              <a:cxn ang="0">
                <a:pos x="connsiteX3" y="connsiteY3"/>
              </a:cxn>
            </a:cxnLst>
            <a:rect l="l" t="t" r="r" b="b"/>
            <a:pathLst>
              <a:path w="3546184" h="3546184">
                <a:moveTo>
                  <a:pt x="0" y="0"/>
                </a:moveTo>
                <a:lnTo>
                  <a:pt x="3546184" y="0"/>
                </a:lnTo>
                <a:lnTo>
                  <a:pt x="3546184" y="3546184"/>
                </a:lnTo>
                <a:lnTo>
                  <a:pt x="0" y="3546184"/>
                </a:lnTo>
                <a:close/>
              </a:path>
            </a:pathLst>
          </a:custGeom>
          <a:solidFill>
            <a:schemeClr val="bg1">
              <a:lumMod val="95000"/>
            </a:schemeClr>
          </a:solidFill>
        </p:spPr>
        <p:txBody>
          <a:bodyPr wrap="square">
            <a:noAutofit/>
          </a:bodyPr>
          <a:lstStyle>
            <a:lvl1pPr>
              <a:defRPr lang="en-ID" dirty="0"/>
            </a:lvl1pPr>
          </a:lstStyle>
          <a:p>
            <a:pPr lvl="0"/>
            <a:endParaRPr lang="en-ID"/>
          </a:p>
        </p:txBody>
      </p:sp>
      <p:sp>
        <p:nvSpPr>
          <p:cNvPr id="9" name="Picture Placeholder 8">
            <a:extLst>
              <a:ext uri="{FF2B5EF4-FFF2-40B4-BE49-F238E27FC236}">
                <a16:creationId xmlns:a16="http://schemas.microsoft.com/office/drawing/2014/main" id="{CFFFAFA1-47F3-1C62-069E-6248E2A9ABDB}"/>
              </a:ext>
            </a:extLst>
          </p:cNvPr>
          <p:cNvSpPr>
            <a:spLocks noGrp="1"/>
          </p:cNvSpPr>
          <p:nvPr>
            <p:ph type="pic" sz="quarter" idx="12"/>
          </p:nvPr>
        </p:nvSpPr>
        <p:spPr>
          <a:xfrm>
            <a:off x="7998115" y="2664115"/>
            <a:ext cx="3546184" cy="3546184"/>
          </a:xfrm>
          <a:custGeom>
            <a:avLst/>
            <a:gdLst>
              <a:gd name="connsiteX0" fmla="*/ 0 w 3546184"/>
              <a:gd name="connsiteY0" fmla="*/ 0 h 3546184"/>
              <a:gd name="connsiteX1" fmla="*/ 3546184 w 3546184"/>
              <a:gd name="connsiteY1" fmla="*/ 0 h 3546184"/>
              <a:gd name="connsiteX2" fmla="*/ 3546184 w 3546184"/>
              <a:gd name="connsiteY2" fmla="*/ 3546184 h 3546184"/>
              <a:gd name="connsiteX3" fmla="*/ 0 w 3546184"/>
              <a:gd name="connsiteY3" fmla="*/ 3546184 h 3546184"/>
            </a:gdLst>
            <a:ahLst/>
            <a:cxnLst>
              <a:cxn ang="0">
                <a:pos x="connsiteX0" y="connsiteY0"/>
              </a:cxn>
              <a:cxn ang="0">
                <a:pos x="connsiteX1" y="connsiteY1"/>
              </a:cxn>
              <a:cxn ang="0">
                <a:pos x="connsiteX2" y="connsiteY2"/>
              </a:cxn>
              <a:cxn ang="0">
                <a:pos x="connsiteX3" y="connsiteY3"/>
              </a:cxn>
            </a:cxnLst>
            <a:rect l="l" t="t" r="r" b="b"/>
            <a:pathLst>
              <a:path w="3546184" h="3546184">
                <a:moveTo>
                  <a:pt x="0" y="0"/>
                </a:moveTo>
                <a:lnTo>
                  <a:pt x="3546184" y="0"/>
                </a:lnTo>
                <a:lnTo>
                  <a:pt x="3546184" y="3546184"/>
                </a:lnTo>
                <a:lnTo>
                  <a:pt x="0" y="3546184"/>
                </a:lnTo>
                <a:close/>
              </a:path>
            </a:pathLst>
          </a:custGeom>
          <a:solidFill>
            <a:schemeClr val="bg1">
              <a:lumMod val="95000"/>
            </a:schemeClr>
          </a:solidFill>
        </p:spPr>
        <p:txBody>
          <a:bodyPr wrap="square">
            <a:noAutofit/>
          </a:bodyPr>
          <a:lstStyle>
            <a:lvl1pPr>
              <a:defRPr lang="en-ID"/>
            </a:lvl1pPr>
          </a:lstStyle>
          <a:p>
            <a:pPr lvl="0"/>
            <a:endParaRPr lang="en-ID"/>
          </a:p>
        </p:txBody>
      </p:sp>
    </p:spTree>
    <p:extLst>
      <p:ext uri="{BB962C8B-B14F-4D97-AF65-F5344CB8AC3E}">
        <p14:creationId xmlns:p14="http://schemas.microsoft.com/office/powerpoint/2010/main" val="2995698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412289"/>
      </p:ext>
    </p:extLst>
  </p:cSld>
  <p:clrMap bg1="lt1" tx1="dk1" bg2="lt2" tx2="dk2" accent1="accent1" accent2="accent2" accent3="accent3" accent4="accent4" accent5="accent5" accent6="accent6" hlink="hlink" folHlink="folHlink"/>
  <p:sldLayoutIdLst>
    <p:sldLayoutId id="214748368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3" r:id="rId10"/>
    <p:sldLayoutId id="2147483684" r:id="rId11"/>
    <p:sldLayoutId id="2147483685" r:id="rId12"/>
    <p:sldLayoutId id="2147483686" r:id="rId13"/>
    <p:sldLayoutId id="2147483687" r:id="rId14"/>
    <p:sldLayoutId id="2147483688" r:id="rId15"/>
    <p:sldLayoutId id="2147483690" r:id="rId16"/>
    <p:sldLayoutId id="2147483691" r:id="rId17"/>
    <p:sldLayoutId id="2147483692" r:id="rId18"/>
    <p:sldLayoutId id="2147483689" r:id="rId19"/>
    <p:sldLayoutId id="2147483693" r:id="rId20"/>
    <p:sldLayoutId id="214748369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08" userDrawn="1">
          <p15:clr>
            <a:srgbClr val="F26B43"/>
          </p15:clr>
        </p15:guide>
        <p15:guide id="4" orient="horz" pos="408" userDrawn="1">
          <p15:clr>
            <a:srgbClr val="F26B43"/>
          </p15:clr>
        </p15:guide>
        <p15:guide id="5" orient="horz" pos="3912" userDrawn="1">
          <p15:clr>
            <a:srgbClr val="F26B43"/>
          </p15:clr>
        </p15:guide>
        <p15:guide id="6" pos="7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50734-8846-B882-470E-9CF8B4989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CA1F58-4BCA-5548-0B15-FEF6047C0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FB7B7-6A86-9E06-3499-34AAD93A59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6D3FAE-D8E6-4319-9CA1-3B815E3A17D8}" type="datetimeFigureOut">
              <a:rPr lang="en-US" smtClean="0"/>
              <a:t>8/25/2025</a:t>
            </a:fld>
            <a:endParaRPr lang="en-US"/>
          </a:p>
        </p:txBody>
      </p:sp>
      <p:sp>
        <p:nvSpPr>
          <p:cNvPr id="5" name="Footer Placeholder 4">
            <a:extLst>
              <a:ext uri="{FF2B5EF4-FFF2-40B4-BE49-F238E27FC236}">
                <a16:creationId xmlns:a16="http://schemas.microsoft.com/office/drawing/2014/main" id="{8E263E29-3048-75A1-0112-0A0693F2E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D614E3-109A-DE61-052F-31C6591EE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BA2F00-48C9-4D6C-9BED-30F2F2450817}" type="slidenum">
              <a:rPr lang="en-US" smtClean="0"/>
              <a:t>‹#›</a:t>
            </a:fld>
            <a:endParaRPr lang="en-US"/>
          </a:p>
        </p:txBody>
      </p:sp>
    </p:spTree>
    <p:extLst>
      <p:ext uri="{BB962C8B-B14F-4D97-AF65-F5344CB8AC3E}">
        <p14:creationId xmlns:p14="http://schemas.microsoft.com/office/powerpoint/2010/main" val="74437069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PowerPoint_Presentation.pptx"/><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F484283-CE92-A169-64C4-F6BA68A540D7}"/>
              </a:ext>
            </a:extLst>
          </p:cNvPr>
          <p:cNvSpPr/>
          <p:nvPr/>
        </p:nvSpPr>
        <p:spPr>
          <a:xfrm>
            <a:off x="0" y="0"/>
            <a:ext cx="6096000" cy="6858000"/>
          </a:xfrm>
          <a:custGeom>
            <a:avLst/>
            <a:gdLst>
              <a:gd name="connsiteX0" fmla="*/ 0 w 6096000"/>
              <a:gd name="connsiteY0" fmla="*/ 0 h 6858000"/>
              <a:gd name="connsiteX1" fmla="*/ 4449851 w 6096000"/>
              <a:gd name="connsiteY1" fmla="*/ 0 h 6858000"/>
              <a:gd name="connsiteX2" fmla="*/ 4495995 w 6096000"/>
              <a:gd name="connsiteY2" fmla="*/ 36262 h 6858000"/>
              <a:gd name="connsiteX3" fmla="*/ 6096000 w 6096000"/>
              <a:gd name="connsiteY3" fmla="*/ 3429000 h 6858000"/>
              <a:gd name="connsiteX4" fmla="*/ 4495995 w 6096000"/>
              <a:gd name="connsiteY4" fmla="*/ 6821738 h 6858000"/>
              <a:gd name="connsiteX5" fmla="*/ 4449851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449851" y="0"/>
                </a:lnTo>
                <a:lnTo>
                  <a:pt x="4495995" y="36262"/>
                </a:lnTo>
                <a:cubicBezTo>
                  <a:pt x="5473158" y="842689"/>
                  <a:pt x="6096000" y="2063108"/>
                  <a:pt x="6096000" y="3429000"/>
                </a:cubicBezTo>
                <a:cubicBezTo>
                  <a:pt x="6096000" y="4794892"/>
                  <a:pt x="5473158" y="6015312"/>
                  <a:pt x="4495995" y="6821738"/>
                </a:cubicBezTo>
                <a:lnTo>
                  <a:pt x="4449851" y="6858000"/>
                </a:lnTo>
                <a:lnTo>
                  <a:pt x="0" y="6858000"/>
                </a:lnTo>
                <a:close/>
              </a:path>
            </a:pathLst>
          </a:cu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TextBox 6">
            <a:extLst>
              <a:ext uri="{FF2B5EF4-FFF2-40B4-BE49-F238E27FC236}">
                <a16:creationId xmlns:a16="http://schemas.microsoft.com/office/drawing/2014/main" id="{E2B74EE8-C2BF-A063-B793-B8F32F28E055}"/>
              </a:ext>
            </a:extLst>
          </p:cNvPr>
          <p:cNvSpPr txBox="1"/>
          <p:nvPr/>
        </p:nvSpPr>
        <p:spPr>
          <a:xfrm>
            <a:off x="6477000" y="1642508"/>
            <a:ext cx="3296095" cy="1107996"/>
          </a:xfrm>
          <a:prstGeom prst="rect">
            <a:avLst/>
          </a:prstGeom>
          <a:noFill/>
        </p:spPr>
        <p:txBody>
          <a:bodyPr wrap="none" lIns="91440" tIns="45720" rIns="91440" bIns="45720" rtlCol="0" anchor="t">
            <a:spAutoFit/>
          </a:bodyPr>
          <a:lstStyle/>
          <a:p>
            <a:r>
              <a:rPr lang="en-US" sz="6600" b="1">
                <a:latin typeface="+mj-lt"/>
              </a:rPr>
              <a:t>Financial</a:t>
            </a:r>
          </a:p>
        </p:txBody>
      </p:sp>
      <p:sp>
        <p:nvSpPr>
          <p:cNvPr id="8" name="TextBox 7">
            <a:extLst>
              <a:ext uri="{FF2B5EF4-FFF2-40B4-BE49-F238E27FC236}">
                <a16:creationId xmlns:a16="http://schemas.microsoft.com/office/drawing/2014/main" id="{E9084695-CD21-FDAC-85C6-49C038F8E482}"/>
              </a:ext>
            </a:extLst>
          </p:cNvPr>
          <p:cNvSpPr txBox="1"/>
          <p:nvPr/>
        </p:nvSpPr>
        <p:spPr>
          <a:xfrm>
            <a:off x="6477000" y="2474517"/>
            <a:ext cx="4968220" cy="830997"/>
          </a:xfrm>
          <a:prstGeom prst="rect">
            <a:avLst/>
          </a:prstGeom>
          <a:noFill/>
        </p:spPr>
        <p:txBody>
          <a:bodyPr wrap="none" lIns="91440" tIns="45720" rIns="91440" bIns="45720" rtlCol="0" anchor="t">
            <a:spAutoFit/>
          </a:bodyPr>
          <a:lstStyle/>
          <a:p>
            <a:r>
              <a:rPr lang="en-US" sz="4800" b="1">
                <a:solidFill>
                  <a:srgbClr val="0070FA"/>
                </a:solidFill>
                <a:latin typeface="+mj-lt"/>
              </a:rPr>
              <a:t>Reporting Controls</a:t>
            </a:r>
            <a:endParaRPr lang="en-ID" sz="4800" b="1">
              <a:solidFill>
                <a:srgbClr val="0070FA"/>
              </a:solidFill>
              <a:latin typeface="+mj-lt"/>
            </a:endParaRPr>
          </a:p>
        </p:txBody>
      </p:sp>
      <p:sp>
        <p:nvSpPr>
          <p:cNvPr id="10" name="TextBox 9">
            <a:extLst>
              <a:ext uri="{FF2B5EF4-FFF2-40B4-BE49-F238E27FC236}">
                <a16:creationId xmlns:a16="http://schemas.microsoft.com/office/drawing/2014/main" id="{4B8212EE-E37F-DF27-7C5E-3424F78BB540}"/>
              </a:ext>
            </a:extLst>
          </p:cNvPr>
          <p:cNvSpPr txBox="1"/>
          <p:nvPr/>
        </p:nvSpPr>
        <p:spPr>
          <a:xfrm>
            <a:off x="6527333" y="3567853"/>
            <a:ext cx="5402999" cy="523220"/>
          </a:xfrm>
          <a:prstGeom prst="rect">
            <a:avLst/>
          </a:prstGeom>
          <a:noFill/>
        </p:spPr>
        <p:txBody>
          <a:bodyPr wrap="square" lIns="91440" tIns="45720" rIns="91440" bIns="45720" anchor="t">
            <a:spAutoFit/>
          </a:bodyPr>
          <a:lstStyle/>
          <a:p>
            <a:r>
              <a:rPr lang="en-US" sz="2800" b="1" dirty="0"/>
              <a:t>For </a:t>
            </a:r>
            <a:r>
              <a:rPr lang="en-US" sz="2800" b="1" dirty="0">
                <a:solidFill>
                  <a:srgbClr val="C00000"/>
                </a:solidFill>
              </a:rPr>
              <a:t>VFW</a:t>
            </a:r>
            <a:r>
              <a:rPr lang="en-US" sz="2800" b="1" dirty="0"/>
              <a:t> Home </a:t>
            </a:r>
            <a:r>
              <a:rPr lang="en-US" sz="2800" b="1" dirty="0">
                <a:solidFill>
                  <a:srgbClr val="C00000"/>
                </a:solidFill>
              </a:rPr>
              <a:t>Associations</a:t>
            </a:r>
            <a:endParaRPr lang="en-US" sz="2400" b="1" dirty="0">
              <a:solidFill>
                <a:srgbClr val="C00000"/>
              </a:solidFill>
            </a:endParaRPr>
          </a:p>
        </p:txBody>
      </p:sp>
      <p:pic>
        <p:nvPicPr>
          <p:cNvPr id="2" name="Picture 1" descr="A gold and red medal with a eagle and a flag&#10;&#10;AI-generated content may be incorrect.">
            <a:extLst>
              <a:ext uri="{FF2B5EF4-FFF2-40B4-BE49-F238E27FC236}">
                <a16:creationId xmlns:a16="http://schemas.microsoft.com/office/drawing/2014/main" id="{F65E0EFE-A6BC-05F3-0156-A26C0A90B5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52" y="623135"/>
            <a:ext cx="5511968" cy="5361072"/>
          </a:xfrm>
          <a:prstGeom prst="rect">
            <a:avLst/>
          </a:prstGeom>
        </p:spPr>
      </p:pic>
      <p:sp>
        <p:nvSpPr>
          <p:cNvPr id="3" name="TextBox 2">
            <a:extLst>
              <a:ext uri="{FF2B5EF4-FFF2-40B4-BE49-F238E27FC236}">
                <a16:creationId xmlns:a16="http://schemas.microsoft.com/office/drawing/2014/main" id="{A9E74D06-0766-64E3-5F7B-5483D8CBC9FB}"/>
              </a:ext>
            </a:extLst>
          </p:cNvPr>
          <p:cNvSpPr txBox="1"/>
          <p:nvPr/>
        </p:nvSpPr>
        <p:spPr>
          <a:xfrm>
            <a:off x="5496872" y="6034810"/>
            <a:ext cx="5256350" cy="400110"/>
          </a:xfrm>
          <a:prstGeom prst="rect">
            <a:avLst/>
          </a:prstGeom>
          <a:noFill/>
        </p:spPr>
        <p:txBody>
          <a:bodyPr wrap="square" rtlCol="0">
            <a:spAutoFit/>
          </a:bodyPr>
          <a:lstStyle/>
          <a:p>
            <a:r>
              <a:rPr lang="en-US" sz="2000" b="1" dirty="0"/>
              <a:t>Presented by Robert J. Eyer, CPA</a:t>
            </a:r>
          </a:p>
        </p:txBody>
      </p:sp>
    </p:spTree>
    <p:extLst>
      <p:ext uri="{BB962C8B-B14F-4D97-AF65-F5344CB8AC3E}">
        <p14:creationId xmlns:p14="http://schemas.microsoft.com/office/powerpoint/2010/main" val="79433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2028-9BCF-0B18-2BFC-F26B9D6A14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551678-4E96-C712-2ADD-CDE4B970DF4F}"/>
              </a:ext>
            </a:extLst>
          </p:cNvPr>
          <p:cNvSpPr txBox="1"/>
          <p:nvPr/>
        </p:nvSpPr>
        <p:spPr>
          <a:xfrm>
            <a:off x="6772274" y="660400"/>
            <a:ext cx="4772025" cy="954107"/>
          </a:xfrm>
          <a:prstGeom prst="rect">
            <a:avLst/>
          </a:prstGeom>
          <a:noFill/>
        </p:spPr>
        <p:txBody>
          <a:bodyPr wrap="square" rtlCol="0">
            <a:spAutoFit/>
          </a:bodyPr>
          <a:lstStyle/>
          <a:p>
            <a:r>
              <a:rPr lang="en-US" sz="2800" b="1" dirty="0">
                <a:solidFill>
                  <a:srgbClr val="0070FA"/>
                </a:solidFill>
                <a:latin typeface="+mj-lt"/>
              </a:rPr>
              <a:t>Cash Reconciliations</a:t>
            </a:r>
            <a:r>
              <a:rPr lang="en-US" sz="2800" b="1" dirty="0">
                <a:solidFill>
                  <a:schemeClr val="accent1"/>
                </a:solidFill>
                <a:latin typeface="+mj-lt"/>
              </a:rPr>
              <a:t> </a:t>
            </a:r>
            <a:br>
              <a:rPr lang="en-US" sz="2800" b="1" dirty="0">
                <a:solidFill>
                  <a:schemeClr val="accent1"/>
                </a:solidFill>
                <a:latin typeface="+mj-lt"/>
              </a:rPr>
            </a:br>
            <a:r>
              <a:rPr lang="en-US" sz="2800" b="1" dirty="0">
                <a:latin typeface="+mj-lt"/>
              </a:rPr>
              <a:t>to Bar Revenues</a:t>
            </a:r>
          </a:p>
        </p:txBody>
      </p:sp>
      <p:pic>
        <p:nvPicPr>
          <p:cNvPr id="10" name="Picture Placeholder 9" descr="A person holding money in his hands&#10;&#10;AI-generated content may be incorrect.">
            <a:extLst>
              <a:ext uri="{FF2B5EF4-FFF2-40B4-BE49-F238E27FC236}">
                <a16:creationId xmlns:a16="http://schemas.microsoft.com/office/drawing/2014/main" id="{B555F753-272E-9996-D75F-F4C2C654786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281" r="26281"/>
          <a:stretch>
            <a:fillRect/>
          </a:stretch>
        </p:blipFill>
        <p:spPr/>
      </p:pic>
      <p:pic>
        <p:nvPicPr>
          <p:cNvPr id="5" name="Picture Placeholder 4" descr="A person using a calculator to calculate the amount of coins&#10;&#10;AI-generated content may be incorrect.">
            <a:extLst>
              <a:ext uri="{FF2B5EF4-FFF2-40B4-BE49-F238E27FC236}">
                <a16:creationId xmlns:a16="http://schemas.microsoft.com/office/drawing/2014/main" id="{75A35337-D7AA-60FD-28A6-B16E0F3A399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3267" r="33267"/>
          <a:stretch>
            <a:fillRect/>
          </a:stretch>
        </p:blipFill>
        <p:spPr/>
      </p:pic>
      <p:sp>
        <p:nvSpPr>
          <p:cNvPr id="9" name="Picture Placeholder 8">
            <a:extLst>
              <a:ext uri="{FF2B5EF4-FFF2-40B4-BE49-F238E27FC236}">
                <a16:creationId xmlns:a16="http://schemas.microsoft.com/office/drawing/2014/main" id="{DD730890-1E5E-4BCE-88B9-8883B06BCF78}"/>
              </a:ext>
            </a:extLst>
          </p:cNvPr>
          <p:cNvSpPr>
            <a:spLocks noGrp="1"/>
          </p:cNvSpPr>
          <p:nvPr>
            <p:ph type="pic" sz="quarter" idx="12"/>
          </p:nvPr>
        </p:nvSpPr>
        <p:spPr/>
        <p:txBody>
          <a:bodyPr/>
          <a:lstStyle/>
          <a:p>
            <a:r>
              <a:rPr lang="en-US" sz="1200" dirty="0"/>
              <a:t>Reconcile monthly deposits to the Z report from your point-of-sale software</a:t>
            </a:r>
          </a:p>
          <a:p>
            <a:r>
              <a:rPr lang="en-US" sz="1200" dirty="0"/>
              <a:t>Reconciliations issues</a:t>
            </a:r>
          </a:p>
          <a:p>
            <a:r>
              <a:rPr lang="en-US" sz="1200" dirty="0"/>
              <a:t>Deposits not made daily</a:t>
            </a:r>
          </a:p>
          <a:p>
            <a:r>
              <a:rPr lang="en-US" sz="1200" dirty="0"/>
              <a:t>Cash on hand from SGOC for games not pulled</a:t>
            </a:r>
          </a:p>
          <a:p>
            <a:r>
              <a:rPr lang="en-US" sz="1200" dirty="0"/>
              <a:t>Beginning cash for bar tender</a:t>
            </a:r>
          </a:p>
          <a:p>
            <a:r>
              <a:rPr lang="en-US" sz="1200" dirty="0"/>
              <a:t>Emergency cash</a:t>
            </a:r>
          </a:p>
          <a:p>
            <a:r>
              <a:rPr lang="en-US" sz="1200" dirty="0"/>
              <a:t>Skills games weekly share – Have skills operator write a check or do an ACH transfer to your bank account</a:t>
            </a:r>
          </a:p>
          <a:p>
            <a:r>
              <a:rPr lang="en-US" sz="1200" dirty="0"/>
              <a:t>Treat cash as </a:t>
            </a:r>
            <a:r>
              <a:rPr lang="en-US" sz="1200" b="1" dirty="0"/>
              <a:t>RADIOACTIVE</a:t>
            </a:r>
            <a:endParaRPr lang="en-US" sz="1200" dirty="0"/>
          </a:p>
          <a:p>
            <a:r>
              <a:rPr lang="en-US" sz="1200" dirty="0"/>
              <a:t>Quarterly – Quarter Master, Commander set up a procedure to reconcile and count ALL the cash</a:t>
            </a:r>
          </a:p>
        </p:txBody>
      </p:sp>
    </p:spTree>
    <p:extLst>
      <p:ext uri="{BB962C8B-B14F-4D97-AF65-F5344CB8AC3E}">
        <p14:creationId xmlns:p14="http://schemas.microsoft.com/office/powerpoint/2010/main" val="281027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6D825-2038-0273-5DC2-D8C5407F5833}"/>
              </a:ext>
            </a:extLst>
          </p:cNvPr>
          <p:cNvSpPr>
            <a:spLocks noGrp="1"/>
          </p:cNvSpPr>
          <p:nvPr>
            <p:ph type="title"/>
          </p:nvPr>
        </p:nvSpPr>
        <p:spPr>
          <a:xfrm>
            <a:off x="5568534" y="603504"/>
            <a:ext cx="5916169" cy="1527048"/>
          </a:xfrm>
        </p:spPr>
        <p:txBody>
          <a:bodyPr anchor="b">
            <a:normAutofit/>
          </a:bodyPr>
          <a:lstStyle/>
          <a:p>
            <a:r>
              <a:rPr lang="en-US" b="1" dirty="0">
                <a:solidFill>
                  <a:srgbClr val="0070FA"/>
                </a:solidFill>
              </a:rPr>
              <a:t>Best</a:t>
            </a:r>
            <a:r>
              <a:rPr lang="en-US" b="1" dirty="0"/>
              <a:t> Practices</a:t>
            </a:r>
          </a:p>
        </p:txBody>
      </p:sp>
      <p:pic>
        <p:nvPicPr>
          <p:cNvPr id="7" name="Picture 6" descr="Close up of checklist">
            <a:extLst>
              <a:ext uri="{FF2B5EF4-FFF2-40B4-BE49-F238E27FC236}">
                <a16:creationId xmlns:a16="http://schemas.microsoft.com/office/drawing/2014/main" id="{C40D2F13-5561-EF8C-F817-EC982F15A6C2}"/>
              </a:ext>
            </a:extLst>
          </p:cNvPr>
          <p:cNvPicPr>
            <a:picLocks noChangeAspect="1"/>
          </p:cNvPicPr>
          <p:nvPr/>
        </p:nvPicPr>
        <p:blipFill>
          <a:blip r:embed="rId2">
            <a:extLst>
              <a:ext uri="{28A0092B-C50C-407E-A947-70E740481C1C}">
                <a14:useLocalDpi xmlns:a14="http://schemas.microsoft.com/office/drawing/2010/main" val="0"/>
              </a:ext>
            </a:extLst>
          </a:blip>
          <a:srcRect l="42997" r="9209" b="-1"/>
          <a:stretch>
            <a:fillRect/>
          </a:stretch>
        </p:blipFill>
        <p:spPr>
          <a:xfrm>
            <a:off x="20" y="10"/>
            <a:ext cx="4910308" cy="6857990"/>
          </a:xfrm>
          <a:prstGeom prst="rect">
            <a:avLst/>
          </a:prstGeom>
        </p:spPr>
      </p:pic>
      <p:sp>
        <p:nvSpPr>
          <p:cNvPr id="3" name="Content Placeholder 2">
            <a:extLst>
              <a:ext uri="{FF2B5EF4-FFF2-40B4-BE49-F238E27FC236}">
                <a16:creationId xmlns:a16="http://schemas.microsoft.com/office/drawing/2014/main" id="{63F5FDEE-D34D-9068-0D1E-38A18B376951}"/>
              </a:ext>
            </a:extLst>
          </p:cNvPr>
          <p:cNvSpPr>
            <a:spLocks noGrp="1"/>
          </p:cNvSpPr>
          <p:nvPr>
            <p:ph idx="1"/>
          </p:nvPr>
        </p:nvSpPr>
        <p:spPr>
          <a:xfrm>
            <a:off x="5568533" y="2214282"/>
            <a:ext cx="5916169" cy="4095078"/>
          </a:xfrm>
        </p:spPr>
        <p:txBody>
          <a:bodyPr>
            <a:normAutofit/>
          </a:bodyPr>
          <a:lstStyle/>
          <a:p>
            <a:r>
              <a:rPr lang="en-US" sz="1500" dirty="0"/>
              <a:t>Organize filing system of all post documents, invoices, bank statements, contracts, employee records and use State VFW recommendations for document retention guidelines.</a:t>
            </a:r>
          </a:p>
          <a:p>
            <a:r>
              <a:rPr lang="en-US" sz="1500" dirty="0"/>
              <a:t>Quartermaster or Commander approve all invoices and contracts for payment.</a:t>
            </a:r>
          </a:p>
          <a:p>
            <a:r>
              <a:rPr lang="en-US" sz="1500" dirty="0"/>
              <a:t>Two signatures on checks and if a signature stamp is used never let it out of the user’s possession (just like your P – 38).</a:t>
            </a:r>
          </a:p>
          <a:p>
            <a:r>
              <a:rPr lang="en-US" sz="1500" dirty="0"/>
              <a:t>Ensure Form 990 is properly prepared, approved by officers, and timely filed.</a:t>
            </a:r>
          </a:p>
          <a:p>
            <a:r>
              <a:rPr lang="en-US" sz="1500" dirty="0"/>
              <a:t>Provide monthly financial statements or the dashboard to Home Association members for their review and approval.</a:t>
            </a:r>
          </a:p>
          <a:p>
            <a:r>
              <a:rPr lang="en-US" sz="1500" dirty="0"/>
              <a:t>Consider having annual financial statements compiled, reviewed or audited by an independence CPA firm.</a:t>
            </a:r>
          </a:p>
        </p:txBody>
      </p:sp>
    </p:spTree>
    <p:extLst>
      <p:ext uri="{BB962C8B-B14F-4D97-AF65-F5344CB8AC3E}">
        <p14:creationId xmlns:p14="http://schemas.microsoft.com/office/powerpoint/2010/main" val="3678669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1C4-C9DB-429B-C1D8-7333526248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4B57E6-2E7E-0334-5A5D-E19F82806249}"/>
              </a:ext>
            </a:extLst>
          </p:cNvPr>
          <p:cNvSpPr>
            <a:spLocks noGrp="1"/>
          </p:cNvSpPr>
          <p:nvPr>
            <p:ph idx="1"/>
          </p:nvPr>
        </p:nvSpPr>
        <p:spPr/>
        <p:txBody>
          <a:bodyPr/>
          <a:lstStyle/>
          <a:p>
            <a:endParaRPr lang="en-US"/>
          </a:p>
        </p:txBody>
      </p:sp>
      <p:graphicFrame>
        <p:nvGraphicFramePr>
          <p:cNvPr id="4" name="Object 3">
            <a:hlinkClick r:id="" action="ppaction://ole?verb=0"/>
            <a:extLst>
              <a:ext uri="{FF2B5EF4-FFF2-40B4-BE49-F238E27FC236}">
                <a16:creationId xmlns:a16="http://schemas.microsoft.com/office/drawing/2014/main" id="{D93FA360-D03C-B420-0053-6FBDCC173552}"/>
              </a:ext>
            </a:extLst>
          </p:cNvPr>
          <p:cNvGraphicFramePr>
            <a:graphicFrameLocks noChangeAspect="1"/>
          </p:cNvGraphicFramePr>
          <p:nvPr>
            <p:extLst>
              <p:ext uri="{D42A27DB-BD31-4B8C-83A1-F6EECF244321}">
                <p14:modId xmlns:p14="http://schemas.microsoft.com/office/powerpoint/2010/main" val="1765255383"/>
              </p:ext>
            </p:extLst>
          </p:nvPr>
        </p:nvGraphicFramePr>
        <p:xfrm>
          <a:off x="838200" y="2140527"/>
          <a:ext cx="9511145" cy="3859935"/>
        </p:xfrm>
        <a:graphic>
          <a:graphicData uri="http://schemas.openxmlformats.org/presentationml/2006/ole">
            <mc:AlternateContent xmlns:mc="http://schemas.openxmlformats.org/markup-compatibility/2006">
              <mc:Choice xmlns:v="urn:schemas-microsoft-com:vml" Requires="v">
                <p:oleObj name="Presentation" r:id="rId2" imgW="6096296" imgH="3429229" progId="PowerPoint.Show.12">
                  <p:embed/>
                </p:oleObj>
              </mc:Choice>
              <mc:Fallback>
                <p:oleObj name="Presentation" r:id="rId2" imgW="6096296" imgH="3429229" progId="PowerPoint.Show.12">
                  <p:embed/>
                  <p:pic>
                    <p:nvPicPr>
                      <p:cNvPr id="0" name=""/>
                      <p:cNvPicPr/>
                      <p:nvPr/>
                    </p:nvPicPr>
                    <p:blipFill>
                      <a:blip r:embed="rId3"/>
                      <a:stretch>
                        <a:fillRect/>
                      </a:stretch>
                    </p:blipFill>
                    <p:spPr>
                      <a:xfrm>
                        <a:off x="838200" y="2140527"/>
                        <a:ext cx="9511145" cy="3859935"/>
                      </a:xfrm>
                      <a:prstGeom prst="rect">
                        <a:avLst/>
                      </a:prstGeom>
                    </p:spPr>
                  </p:pic>
                </p:oleObj>
              </mc:Fallback>
            </mc:AlternateContent>
          </a:graphicData>
        </a:graphic>
      </p:graphicFrame>
    </p:spTree>
    <p:extLst>
      <p:ext uri="{BB962C8B-B14F-4D97-AF65-F5344CB8AC3E}">
        <p14:creationId xmlns:p14="http://schemas.microsoft.com/office/powerpoint/2010/main" val="12092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1BB9E-3997-486E-F900-80DD9E6F2960}"/>
              </a:ext>
            </a:extLst>
          </p:cNvPr>
          <p:cNvSpPr/>
          <p:nvPr/>
        </p:nvSpPr>
        <p:spPr>
          <a:xfrm>
            <a:off x="0" y="3587870"/>
            <a:ext cx="12192000" cy="2057400"/>
          </a:xfrm>
          <a:prstGeom prst="rect">
            <a:avLst/>
          </a:prstGeom>
          <a:solidFill>
            <a:srgbClr val="0070FA"/>
          </a:solidFill>
          <a:ln>
            <a:noFill/>
          </a:ln>
          <a:effectLst>
            <a:outerShdw blurRad="88900" dist="38100" dir="16200000"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468B3143-D260-75CE-4851-54D74D1745B2}"/>
              </a:ext>
            </a:extLst>
          </p:cNvPr>
          <p:cNvSpPr txBox="1"/>
          <p:nvPr/>
        </p:nvSpPr>
        <p:spPr>
          <a:xfrm>
            <a:off x="3262941" y="170809"/>
            <a:ext cx="8814039" cy="3231654"/>
          </a:xfrm>
          <a:prstGeom prst="rect">
            <a:avLst/>
          </a:prstGeom>
          <a:noFill/>
        </p:spPr>
        <p:txBody>
          <a:bodyPr wrap="square">
            <a:spAutoFit/>
          </a:bodyPr>
          <a:lstStyle/>
          <a:p>
            <a:pPr algn="l" fontAlgn="base"/>
            <a:r>
              <a:rPr lang="en-US" sz="1200" b="1" i="0" dirty="0">
                <a:effectLst/>
                <a:latin typeface="Arial" panose="020B0604020202020204" pitchFamily="34" charset="0"/>
                <a:cs typeface="Arial" panose="020B0604020202020204" pitchFamily="34" charset="0"/>
              </a:rPr>
              <a:t>Robert Eyer, CPA</a:t>
            </a:r>
            <a:r>
              <a:rPr lang="en-US" sz="1200" b="0" i="0" dirty="0">
                <a:effectLst/>
                <a:latin typeface="Arial" panose="020B0604020202020204" pitchFamily="34" charset="0"/>
                <a:cs typeface="Arial" panose="020B0604020202020204" pitchFamily="34" charset="0"/>
              </a:rPr>
              <a:t>, is a Shareholder Emeritus at Wessel &amp; Company. Robert supports the firm through his work with strategic planning, succession planning, mergers and acquisitions and ESOP. He services manufacturing and government contracting industries. Currently, Bob works closely with the firm’s clients helping them meet their strategic objectives. He has considerable experience in large private entity audits and tax planning for closely held businesses.</a:t>
            </a:r>
          </a:p>
          <a:p>
            <a:pPr algn="l" fontAlgn="base"/>
            <a:endParaRPr lang="en-US" sz="1200" b="0" i="0" dirty="0">
              <a:effectLst/>
              <a:latin typeface="Arial" panose="020B0604020202020204" pitchFamily="34" charset="0"/>
              <a:cs typeface="Arial" panose="020B0604020202020204" pitchFamily="34" charset="0"/>
            </a:endParaRPr>
          </a:p>
          <a:p>
            <a:pPr algn="l" fontAlgn="base"/>
            <a:r>
              <a:rPr lang="en-US" sz="1200" b="1" i="0" dirty="0">
                <a:effectLst/>
                <a:latin typeface="Arial" panose="020B0604020202020204" pitchFamily="34" charset="0"/>
                <a:cs typeface="Arial" panose="020B0604020202020204" pitchFamily="34" charset="0"/>
              </a:rPr>
              <a:t>Professional Background</a:t>
            </a:r>
          </a:p>
          <a:p>
            <a:pPr algn="l" fontAlgn="base"/>
            <a:r>
              <a:rPr lang="en-US" sz="1200" b="0" i="0" dirty="0">
                <a:effectLst/>
                <a:latin typeface="Arial" panose="020B0604020202020204" pitchFamily="34" charset="0"/>
                <a:cs typeface="Arial" panose="020B0604020202020204" pitchFamily="34" charset="0"/>
              </a:rPr>
              <a:t>Robert joined the firm after working in a national firm environment for many years. He uses his knowledge and experience from the “big eight background” to develop a niche driven firm. He credits not only his business experience for growing the firm to almost 50 people, but also his military background which taught him to meet objectives and get the job done.</a:t>
            </a:r>
          </a:p>
          <a:p>
            <a:pPr algn="l" fontAlgn="base"/>
            <a:endParaRPr lang="en-US" sz="1200" b="0" i="0" dirty="0">
              <a:effectLst/>
              <a:latin typeface="Arial" panose="020B0604020202020204" pitchFamily="34" charset="0"/>
              <a:cs typeface="Arial" panose="020B0604020202020204" pitchFamily="34" charset="0"/>
            </a:endParaRPr>
          </a:p>
          <a:p>
            <a:pPr algn="l" fontAlgn="base"/>
            <a:r>
              <a:rPr lang="en-US" sz="1200" b="1" i="0" dirty="0">
                <a:effectLst/>
                <a:latin typeface="Arial" panose="020B0604020202020204" pitchFamily="34" charset="0"/>
                <a:cs typeface="Arial" panose="020B0604020202020204" pitchFamily="34" charset="0"/>
              </a:rPr>
              <a:t>Education and Associations</a:t>
            </a:r>
          </a:p>
          <a:p>
            <a:pPr algn="l" fontAlgn="base"/>
            <a:r>
              <a:rPr lang="en-US" sz="1200" b="0" i="0" dirty="0">
                <a:effectLst/>
                <a:latin typeface="Arial" panose="020B0604020202020204" pitchFamily="34" charset="0"/>
                <a:cs typeface="Arial" panose="020B0604020202020204" pitchFamily="34" charset="0"/>
              </a:rPr>
              <a:t>Mr. Eyer has an Accounting degree, and his associations include the American Institute of Certified Public Accountants (AICPA) and the Pennsylvania Institute of Certified Public Accountants (PICPA).</a:t>
            </a:r>
          </a:p>
          <a:p>
            <a:pPr algn="l" fontAlgn="base"/>
            <a:endParaRPr lang="en-US" sz="1200" b="0" i="0" dirty="0">
              <a:effectLst/>
              <a:latin typeface="Arial" panose="020B0604020202020204" pitchFamily="34" charset="0"/>
              <a:cs typeface="Arial" panose="020B0604020202020204" pitchFamily="34" charset="0"/>
            </a:endParaRPr>
          </a:p>
          <a:p>
            <a:pPr algn="l" fontAlgn="base"/>
            <a:r>
              <a:rPr lang="en-US" sz="1200" b="1" i="0" dirty="0">
                <a:effectLst/>
                <a:latin typeface="Arial" panose="020B0604020202020204" pitchFamily="34" charset="0"/>
                <a:cs typeface="Arial" panose="020B0604020202020204" pitchFamily="34" charset="0"/>
              </a:rPr>
              <a:t>Personal Background</a:t>
            </a:r>
          </a:p>
          <a:p>
            <a:pPr algn="l" fontAlgn="base"/>
            <a:r>
              <a:rPr lang="en-US" sz="1200" b="0" i="0" dirty="0">
                <a:effectLst/>
                <a:latin typeface="Arial" panose="020B0604020202020204" pitchFamily="34" charset="0"/>
                <a:cs typeface="Arial" panose="020B0604020202020204" pitchFamily="34" charset="0"/>
              </a:rPr>
              <a:t>Bob serves on the boards of Concurrent Technologies Corporation, Johnstown Area Regional Industries, Community Foundation for the Alleghenies, Vision 2025, and Veterans Community Initiatives, Inc.</a:t>
            </a:r>
          </a:p>
        </p:txBody>
      </p:sp>
      <p:pic>
        <p:nvPicPr>
          <p:cNvPr id="10" name="Picture 9" descr="A person in uniform standing outside a building&#10;&#10;AI-generated content may be incorrect.">
            <a:extLst>
              <a:ext uri="{FF2B5EF4-FFF2-40B4-BE49-F238E27FC236}">
                <a16:creationId xmlns:a16="http://schemas.microsoft.com/office/drawing/2014/main" id="{CCE7B6C5-78C3-C003-EFC3-47DCD312FA00}"/>
              </a:ext>
            </a:extLst>
          </p:cNvPr>
          <p:cNvPicPr>
            <a:picLocks noChangeAspect="1"/>
          </p:cNvPicPr>
          <p:nvPr/>
        </p:nvPicPr>
        <p:blipFill>
          <a:blip r:embed="rId2">
            <a:extLst>
              <a:ext uri="{28A0092B-C50C-407E-A947-70E740481C1C}">
                <a14:useLocalDpi xmlns:a14="http://schemas.microsoft.com/office/drawing/2010/main" val="0"/>
              </a:ext>
            </a:extLst>
          </a:blip>
          <a:srcRect t="10077" b="6252"/>
          <a:stretch/>
        </p:blipFill>
        <p:spPr>
          <a:xfrm>
            <a:off x="2619206" y="3398808"/>
            <a:ext cx="2964241" cy="3493698"/>
          </a:xfrm>
          <a:prstGeom prst="rect">
            <a:avLst/>
          </a:prstGeom>
        </p:spPr>
      </p:pic>
      <p:pic>
        <p:nvPicPr>
          <p:cNvPr id="4" name="Picture Placeholder 3" descr="A person in a suit and tie&#10;&#10;AI-generated content may be incorrect.">
            <a:extLst>
              <a:ext uri="{FF2B5EF4-FFF2-40B4-BE49-F238E27FC236}">
                <a16:creationId xmlns:a16="http://schemas.microsoft.com/office/drawing/2014/main" id="{A501A76F-3945-C925-8421-B5EB824C02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358" b="3358"/>
          <a:stretch>
            <a:fillRect/>
          </a:stretch>
        </p:blipFill>
        <p:spPr>
          <a:xfrm>
            <a:off x="0" y="0"/>
            <a:ext cx="3076721" cy="3587870"/>
          </a:xfrm>
        </p:spPr>
      </p:pic>
      <p:pic>
        <p:nvPicPr>
          <p:cNvPr id="12" name="Picture 11" descr="A gold and red medal with a eagle and a flag&#10;&#10;AI-generated content may be incorrect.">
            <a:extLst>
              <a:ext uri="{FF2B5EF4-FFF2-40B4-BE49-F238E27FC236}">
                <a16:creationId xmlns:a16="http://schemas.microsoft.com/office/drawing/2014/main" id="{7F345EE9-98B1-9846-2029-C59C972F9A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669960" y="3587870"/>
            <a:ext cx="2155527" cy="2096517"/>
          </a:xfrm>
          <a:prstGeom prst="rect">
            <a:avLst/>
          </a:prstGeom>
        </p:spPr>
      </p:pic>
    </p:spTree>
    <p:extLst>
      <p:ext uri="{BB962C8B-B14F-4D97-AF65-F5344CB8AC3E}">
        <p14:creationId xmlns:p14="http://schemas.microsoft.com/office/powerpoint/2010/main" val="666442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sitting at a table&#10;&#10;AI-generated content may be incorrect.">
            <a:extLst>
              <a:ext uri="{FF2B5EF4-FFF2-40B4-BE49-F238E27FC236}">
                <a16:creationId xmlns:a16="http://schemas.microsoft.com/office/drawing/2014/main" id="{88185D9F-4BE0-6DEB-3DBD-9489C8ED7BD1}"/>
              </a:ext>
            </a:extLst>
          </p:cNvPr>
          <p:cNvPicPr>
            <a:picLocks noGrp="1" noChangeAspect="1"/>
          </p:cNvPicPr>
          <p:nvPr>
            <p:ph type="pic" sz="quarter" idx="10"/>
          </p:nvPr>
        </p:nvPicPr>
        <p:blipFill>
          <a:blip r:embed="rId2"/>
          <a:srcRect t="8415" b="8415"/>
          <a:stretch/>
        </p:blipFill>
        <p:spPr/>
      </p:pic>
      <p:sp>
        <p:nvSpPr>
          <p:cNvPr id="4" name="Rectangle 3">
            <a:extLst>
              <a:ext uri="{FF2B5EF4-FFF2-40B4-BE49-F238E27FC236}">
                <a16:creationId xmlns:a16="http://schemas.microsoft.com/office/drawing/2014/main" id="{45A4BF23-99E6-6A55-B540-32262454A2B8}"/>
              </a:ext>
            </a:extLst>
          </p:cNvPr>
          <p:cNvSpPr/>
          <p:nvPr/>
        </p:nvSpPr>
        <p:spPr>
          <a:xfrm>
            <a:off x="666630" y="3890298"/>
            <a:ext cx="5638800" cy="2057400"/>
          </a:xfrm>
          <a:prstGeom prst="rect">
            <a:avLst/>
          </a:prstGeom>
          <a:solidFill>
            <a:srgbClr val="0070FA"/>
          </a:solidFill>
          <a:ln>
            <a:noFill/>
          </a:ln>
          <a:effectLst>
            <a:outerShdw blurRad="88900" dist="38100" dir="16200000"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70DBE679-F755-BA0E-6837-072BC450F3C8}"/>
              </a:ext>
            </a:extLst>
          </p:cNvPr>
          <p:cNvSpPr txBox="1"/>
          <p:nvPr/>
        </p:nvSpPr>
        <p:spPr>
          <a:xfrm>
            <a:off x="7575640" y="1319284"/>
            <a:ext cx="3828292" cy="1673728"/>
          </a:xfrm>
          <a:prstGeom prst="rect">
            <a:avLst/>
          </a:prstGeom>
          <a:noFill/>
        </p:spPr>
        <p:txBody>
          <a:bodyPr wrap="square" lIns="91440" tIns="45720" rIns="91440" bIns="45720" anchor="t">
            <a:spAutoFit/>
          </a:bodyPr>
          <a:lstStyle/>
          <a:p>
            <a:pPr marL="171450" indent="-171450" algn="just">
              <a:lnSpc>
                <a:spcPct val="150000"/>
              </a:lnSpc>
              <a:buFont typeface="Arial"/>
              <a:buChar char="•"/>
            </a:pPr>
            <a:r>
              <a:rPr lang="en-ID" sz="1400"/>
              <a:t>Must operate the bar as a "real business"</a:t>
            </a:r>
            <a:endParaRPr lang="en-ID" sz="1400">
              <a:ea typeface="Open Sans"/>
              <a:cs typeface="Open Sans"/>
            </a:endParaRPr>
          </a:p>
          <a:p>
            <a:pPr marL="171450" indent="-171450" algn="just">
              <a:lnSpc>
                <a:spcPct val="150000"/>
              </a:lnSpc>
              <a:buFont typeface="Arial"/>
              <a:buChar char="•"/>
            </a:pPr>
            <a:r>
              <a:rPr lang="en-ID" sz="1400">
                <a:ea typeface="Open Sans"/>
                <a:cs typeface="Open Sans"/>
              </a:rPr>
              <a:t>Must have financial controls</a:t>
            </a:r>
          </a:p>
          <a:p>
            <a:pPr marL="171450" indent="-171450" algn="just">
              <a:lnSpc>
                <a:spcPct val="150000"/>
              </a:lnSpc>
              <a:buFont typeface="Arial"/>
              <a:buChar char="•"/>
            </a:pPr>
            <a:r>
              <a:rPr lang="en-ID" sz="1400">
                <a:ea typeface="Open Sans"/>
                <a:cs typeface="Open Sans"/>
              </a:rPr>
              <a:t>Must prepare monthly financial reports</a:t>
            </a:r>
          </a:p>
          <a:p>
            <a:pPr marL="171450" indent="-171450" algn="just">
              <a:lnSpc>
                <a:spcPct val="150000"/>
              </a:lnSpc>
              <a:buFont typeface="Arial"/>
              <a:buChar char="•"/>
            </a:pPr>
            <a:r>
              <a:rPr lang="en-ID" sz="1400">
                <a:ea typeface="Open Sans"/>
                <a:cs typeface="Open Sans"/>
              </a:rPr>
              <a:t>Must use the financial reports to make business decisions - Timely</a:t>
            </a:r>
          </a:p>
        </p:txBody>
      </p:sp>
      <p:sp>
        <p:nvSpPr>
          <p:cNvPr id="10" name="TextBox 9">
            <a:extLst>
              <a:ext uri="{FF2B5EF4-FFF2-40B4-BE49-F238E27FC236}">
                <a16:creationId xmlns:a16="http://schemas.microsoft.com/office/drawing/2014/main" id="{F8E441C9-CCD5-2BCD-6907-CA45760B16E9}"/>
              </a:ext>
            </a:extLst>
          </p:cNvPr>
          <p:cNvSpPr txBox="1"/>
          <p:nvPr/>
        </p:nvSpPr>
        <p:spPr>
          <a:xfrm>
            <a:off x="1149729" y="4387547"/>
            <a:ext cx="4914142" cy="836896"/>
          </a:xfrm>
          <a:prstGeom prst="rect">
            <a:avLst/>
          </a:prstGeom>
          <a:noFill/>
        </p:spPr>
        <p:txBody>
          <a:bodyPr wrap="square" lIns="91440" tIns="45720" rIns="91440" bIns="45720" anchor="t">
            <a:spAutoFit/>
          </a:bodyPr>
          <a:lstStyle/>
          <a:p>
            <a:pPr algn="just">
              <a:lnSpc>
                <a:spcPct val="150000"/>
              </a:lnSpc>
            </a:pPr>
            <a:r>
              <a:rPr lang="en-ID" sz="3600" b="1" dirty="0">
                <a:solidFill>
                  <a:schemeClr val="bg1"/>
                </a:solidFill>
                <a:latin typeface="+mj-lt"/>
              </a:rPr>
              <a:t>Overarching Principles</a:t>
            </a:r>
            <a:endParaRPr lang="en-US" sz="3600" dirty="0">
              <a:solidFill>
                <a:schemeClr val="bg1"/>
              </a:solidFill>
              <a:ea typeface="Open Sans"/>
              <a:cs typeface="Open Sans"/>
            </a:endParaRPr>
          </a:p>
        </p:txBody>
      </p:sp>
    </p:spTree>
    <p:extLst>
      <p:ext uri="{BB962C8B-B14F-4D97-AF65-F5344CB8AC3E}">
        <p14:creationId xmlns:p14="http://schemas.microsoft.com/office/powerpoint/2010/main" val="81399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AAE04-9404-45FE-B9D7-F91AD8BDB2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221335-E0C9-0C1E-2D6B-59CDCF3CF360}"/>
              </a:ext>
            </a:extLst>
          </p:cNvPr>
          <p:cNvSpPr txBox="1"/>
          <p:nvPr/>
        </p:nvSpPr>
        <p:spPr>
          <a:xfrm>
            <a:off x="5702935" y="1496273"/>
            <a:ext cx="5750805" cy="584775"/>
          </a:xfrm>
          <a:prstGeom prst="rect">
            <a:avLst/>
          </a:prstGeom>
          <a:noFill/>
        </p:spPr>
        <p:txBody>
          <a:bodyPr wrap="none" lIns="91440" tIns="45720" rIns="91440" bIns="45720" rtlCol="0" anchor="t">
            <a:spAutoFit/>
          </a:bodyPr>
          <a:lstStyle/>
          <a:p>
            <a:r>
              <a:rPr lang="en-US" sz="3200" b="1">
                <a:solidFill>
                  <a:srgbClr val="0070FA"/>
                </a:solidFill>
                <a:latin typeface="+mj-lt"/>
              </a:rPr>
              <a:t>Required</a:t>
            </a:r>
            <a:r>
              <a:rPr lang="en-US" sz="3200" b="1">
                <a:latin typeface="+mj-lt"/>
              </a:rPr>
              <a:t> Experience/Knowledge</a:t>
            </a:r>
          </a:p>
        </p:txBody>
      </p:sp>
      <p:sp>
        <p:nvSpPr>
          <p:cNvPr id="8" name="TextBox 7">
            <a:extLst>
              <a:ext uri="{FF2B5EF4-FFF2-40B4-BE49-F238E27FC236}">
                <a16:creationId xmlns:a16="http://schemas.microsoft.com/office/drawing/2014/main" id="{4E927163-12D5-A518-002E-84FD1481F969}"/>
              </a:ext>
            </a:extLst>
          </p:cNvPr>
          <p:cNvSpPr txBox="1"/>
          <p:nvPr/>
        </p:nvSpPr>
        <p:spPr>
          <a:xfrm>
            <a:off x="5843301" y="2257893"/>
            <a:ext cx="5841365" cy="1384995"/>
          </a:xfrm>
          <a:prstGeom prst="rect">
            <a:avLst/>
          </a:prstGeom>
          <a:noFill/>
        </p:spPr>
        <p:txBody>
          <a:bodyPr wrap="square" lIns="91440" tIns="45720" rIns="91440" bIns="45720" anchor="t">
            <a:spAutoFit/>
          </a:bodyPr>
          <a:lstStyle/>
          <a:p>
            <a:pPr marL="171450" indent="-171450" algn="just">
              <a:buFont typeface="Arial" panose="020B0604020202020204" pitchFamily="34" charset="0"/>
              <a:buChar char="•"/>
            </a:pPr>
            <a:r>
              <a:rPr lang="en-ID" sz="1400"/>
              <a:t>Normally need to hire a bookkeeper/accountant to prepare monthly financial statements</a:t>
            </a:r>
            <a:endParaRPr lang="en-ID" sz="1400">
              <a:ea typeface="Open Sans"/>
              <a:cs typeface="Open Sans"/>
            </a:endParaRPr>
          </a:p>
          <a:p>
            <a:pPr marL="171450" indent="-171450" algn="just">
              <a:buFont typeface="Arial" panose="020B0604020202020204" pitchFamily="34" charset="0"/>
              <a:buChar char="•"/>
            </a:pPr>
            <a:r>
              <a:rPr lang="en-ID" sz="1400">
                <a:ea typeface="Open Sans"/>
                <a:cs typeface="Open Sans"/>
              </a:rPr>
              <a:t>Financial statements and information must be used by quartermaster, commander, and bar manager to make business decisions on a timely basis</a:t>
            </a:r>
          </a:p>
          <a:p>
            <a:pPr marL="171450" indent="-171450" algn="just">
              <a:buFont typeface="Arial" panose="020B0604020202020204" pitchFamily="34" charset="0"/>
              <a:buChar char="•"/>
            </a:pPr>
            <a:endParaRPr lang="en-ID" sz="1400">
              <a:ea typeface="Open Sans"/>
              <a:cs typeface="Open Sans"/>
            </a:endParaRPr>
          </a:p>
        </p:txBody>
      </p:sp>
      <p:pic>
        <p:nvPicPr>
          <p:cNvPr id="3" name="Picture Placeholder 2" descr="A person using a phone and a pencil&#10;&#10;AI-generated content may be incorrect.">
            <a:extLst>
              <a:ext uri="{FF2B5EF4-FFF2-40B4-BE49-F238E27FC236}">
                <a16:creationId xmlns:a16="http://schemas.microsoft.com/office/drawing/2014/main" id="{4933D78F-475A-0CCE-5ED4-F1A108AC7FC3}"/>
              </a:ext>
            </a:extLst>
          </p:cNvPr>
          <p:cNvPicPr>
            <a:picLocks noGrp="1" noChangeAspect="1"/>
          </p:cNvPicPr>
          <p:nvPr>
            <p:ph type="pic" sz="quarter" idx="10"/>
          </p:nvPr>
        </p:nvPicPr>
        <p:blipFill>
          <a:blip r:embed="rId2"/>
          <a:srcRect l="21415" r="21415"/>
          <a:stretch/>
        </p:blipFill>
        <p:spPr/>
      </p:pic>
    </p:spTree>
    <p:extLst>
      <p:ext uri="{BB962C8B-B14F-4D97-AF65-F5344CB8AC3E}">
        <p14:creationId xmlns:p14="http://schemas.microsoft.com/office/powerpoint/2010/main" val="4162572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431E8-B82B-DFDE-B3F2-DA33D0DD4586}"/>
            </a:ext>
          </a:extLst>
        </p:cNvPr>
        <p:cNvGrpSpPr/>
        <p:nvPr/>
      </p:nvGrpSpPr>
      <p:grpSpPr>
        <a:xfrm>
          <a:off x="0" y="0"/>
          <a:ext cx="0" cy="0"/>
          <a:chOff x="0" y="0"/>
          <a:chExt cx="0" cy="0"/>
        </a:xfrm>
      </p:grpSpPr>
      <p:pic>
        <p:nvPicPr>
          <p:cNvPr id="3" name="Picture Placeholder 2" descr="Pile of American dollar banknotes">
            <a:extLst>
              <a:ext uri="{FF2B5EF4-FFF2-40B4-BE49-F238E27FC236}">
                <a16:creationId xmlns:a16="http://schemas.microsoft.com/office/drawing/2014/main" id="{7F7732C6-19CE-C283-4573-3D340802E66E}"/>
              </a:ext>
            </a:extLst>
          </p:cNvPr>
          <p:cNvPicPr>
            <a:picLocks noGrp="1" noChangeAspect="1"/>
          </p:cNvPicPr>
          <p:nvPr>
            <p:ph type="pic" sz="quarter" idx="10"/>
          </p:nvPr>
        </p:nvPicPr>
        <p:blipFill>
          <a:blip r:embed="rId2"/>
          <a:srcRect t="3425" b="3425"/>
          <a:stretch/>
        </p:blipFill>
        <p:spPr>
          <a:xfrm>
            <a:off x="0" y="0"/>
            <a:ext cx="7213600" cy="5039048"/>
          </a:xfrm>
        </p:spPr>
      </p:pic>
      <p:sp>
        <p:nvSpPr>
          <p:cNvPr id="4" name="Rectangle 3">
            <a:extLst>
              <a:ext uri="{FF2B5EF4-FFF2-40B4-BE49-F238E27FC236}">
                <a16:creationId xmlns:a16="http://schemas.microsoft.com/office/drawing/2014/main" id="{7CC4B9CA-FDCC-29FC-1C44-91C16835268C}"/>
              </a:ext>
            </a:extLst>
          </p:cNvPr>
          <p:cNvSpPr/>
          <p:nvPr/>
        </p:nvSpPr>
        <p:spPr>
          <a:xfrm>
            <a:off x="787400" y="4149090"/>
            <a:ext cx="5638800" cy="2057400"/>
          </a:xfrm>
          <a:prstGeom prst="rect">
            <a:avLst/>
          </a:prstGeom>
          <a:solidFill>
            <a:srgbClr val="0070FA"/>
          </a:solidFill>
          <a:ln>
            <a:noFill/>
          </a:ln>
          <a:effectLst>
            <a:outerShdw blurRad="88900" dist="38100" dir="16200000"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AF03B30F-8CC7-0940-1695-B15D3CC76AEB}"/>
              </a:ext>
            </a:extLst>
          </p:cNvPr>
          <p:cNvSpPr txBox="1"/>
          <p:nvPr/>
        </p:nvSpPr>
        <p:spPr>
          <a:xfrm>
            <a:off x="7385140" y="1489731"/>
            <a:ext cx="4670502" cy="2031325"/>
          </a:xfrm>
          <a:prstGeom prst="rect">
            <a:avLst/>
          </a:prstGeom>
          <a:noFill/>
        </p:spPr>
        <p:txBody>
          <a:bodyPr wrap="square" lIns="91440" tIns="45720" rIns="91440" bIns="45720" anchor="t">
            <a:spAutoFit/>
          </a:bodyPr>
          <a:lstStyle/>
          <a:p>
            <a:pPr marL="171450" indent="-171450" algn="just">
              <a:buFont typeface="Arial"/>
              <a:buChar char="•"/>
            </a:pPr>
            <a:r>
              <a:rPr lang="en-ID" sz="1400"/>
              <a:t>Develop procedures to reconcile cash in the checking accounts to the cash recorded in QuickBooks  or other accounting software</a:t>
            </a:r>
            <a:endParaRPr lang="en-US"/>
          </a:p>
          <a:p>
            <a:pPr marL="171450" indent="-171450" algn="just">
              <a:buFont typeface="Arial"/>
              <a:buChar char="•"/>
            </a:pPr>
            <a:r>
              <a:rPr lang="en-ID" sz="1400">
                <a:ea typeface="Open Sans"/>
                <a:cs typeface="Open Sans"/>
              </a:rPr>
              <a:t>Account for all cash on hand</a:t>
            </a:r>
          </a:p>
          <a:p>
            <a:pPr marL="171450" indent="-171450" algn="just">
              <a:buFont typeface="Arial"/>
              <a:buChar char="•"/>
            </a:pPr>
            <a:r>
              <a:rPr lang="en-ID" sz="1400">
                <a:ea typeface="Open Sans"/>
                <a:cs typeface="Open Sans"/>
              </a:rPr>
              <a:t>Reconcile cash held or "unpulled" SGOC from POS software to actual cash</a:t>
            </a:r>
          </a:p>
          <a:p>
            <a:pPr marL="171450" indent="-171450" algn="just">
              <a:buFont typeface="Arial"/>
              <a:buChar char="•"/>
            </a:pPr>
            <a:r>
              <a:rPr lang="en-ID" sz="1400">
                <a:ea typeface="Open Sans"/>
                <a:cs typeface="Open Sans"/>
              </a:rPr>
              <a:t>Have the provider of the skills games send weekly net by check or ACH transfer – </a:t>
            </a:r>
            <a:r>
              <a:rPr lang="en-ID" sz="1400" b="1">
                <a:ea typeface="Open Sans"/>
                <a:cs typeface="Open Sans"/>
              </a:rPr>
              <a:t>No Cash Please!</a:t>
            </a:r>
          </a:p>
          <a:p>
            <a:pPr marL="171450" indent="-171450" algn="just">
              <a:buFont typeface="Arial"/>
              <a:buChar char="•"/>
            </a:pPr>
            <a:r>
              <a:rPr lang="en-ID" sz="1400">
                <a:ea typeface="Open Sans"/>
                <a:cs typeface="Open Sans"/>
              </a:rPr>
              <a:t>Overall treat cash as </a:t>
            </a:r>
            <a:r>
              <a:rPr lang="en-ID" sz="1400" b="1">
                <a:ea typeface="Open Sans"/>
                <a:cs typeface="Open Sans"/>
              </a:rPr>
              <a:t>RADIOACTIVE</a:t>
            </a:r>
          </a:p>
        </p:txBody>
      </p:sp>
      <p:sp>
        <p:nvSpPr>
          <p:cNvPr id="10" name="TextBox 9">
            <a:extLst>
              <a:ext uri="{FF2B5EF4-FFF2-40B4-BE49-F238E27FC236}">
                <a16:creationId xmlns:a16="http://schemas.microsoft.com/office/drawing/2014/main" id="{F3FE0E78-9418-911F-2AC5-BA751DE1A16A}"/>
              </a:ext>
            </a:extLst>
          </p:cNvPr>
          <p:cNvSpPr txBox="1"/>
          <p:nvPr/>
        </p:nvSpPr>
        <p:spPr>
          <a:xfrm>
            <a:off x="1009361" y="4883446"/>
            <a:ext cx="5086639" cy="588687"/>
          </a:xfrm>
          <a:prstGeom prst="rect">
            <a:avLst/>
          </a:prstGeom>
          <a:noFill/>
        </p:spPr>
        <p:txBody>
          <a:bodyPr wrap="square" lIns="91440" tIns="45720" rIns="91440" bIns="45720" anchor="ctr">
            <a:spAutoFit/>
          </a:bodyPr>
          <a:lstStyle/>
          <a:p>
            <a:pPr>
              <a:lnSpc>
                <a:spcPct val="150000"/>
              </a:lnSpc>
            </a:pPr>
            <a:r>
              <a:rPr lang="en-ID" sz="2400" b="1" dirty="0">
                <a:solidFill>
                  <a:schemeClr val="bg1"/>
                </a:solidFill>
                <a:latin typeface="+mj-lt"/>
              </a:rPr>
              <a:t>Reconcile All Cash Daily &amp; Monthly</a:t>
            </a:r>
            <a:endParaRPr lang="en-US" sz="2400" dirty="0">
              <a:solidFill>
                <a:schemeClr val="bg1"/>
              </a:solidFill>
              <a:ea typeface="Open Sans"/>
              <a:cs typeface="Open Sans"/>
            </a:endParaRPr>
          </a:p>
        </p:txBody>
      </p:sp>
    </p:spTree>
    <p:extLst>
      <p:ext uri="{BB962C8B-B14F-4D97-AF65-F5344CB8AC3E}">
        <p14:creationId xmlns:p14="http://schemas.microsoft.com/office/powerpoint/2010/main" val="2389211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5BD95-21B8-0037-4A32-41F341434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A4EC5C-AA10-F9A3-11E6-E9A768690847}"/>
              </a:ext>
            </a:extLst>
          </p:cNvPr>
          <p:cNvSpPr txBox="1"/>
          <p:nvPr/>
        </p:nvSpPr>
        <p:spPr>
          <a:xfrm>
            <a:off x="165936" y="1657504"/>
            <a:ext cx="4659931" cy="646331"/>
          </a:xfrm>
          <a:prstGeom prst="rect">
            <a:avLst/>
          </a:prstGeom>
          <a:noFill/>
        </p:spPr>
        <p:txBody>
          <a:bodyPr wrap="square" lIns="91440" tIns="45720" rIns="91440" bIns="45720" rtlCol="0" anchor="t">
            <a:spAutoFit/>
          </a:bodyPr>
          <a:lstStyle/>
          <a:p>
            <a:r>
              <a:rPr lang="en-US" sz="3600" b="1">
                <a:solidFill>
                  <a:srgbClr val="0070FA"/>
                </a:solidFill>
                <a:latin typeface="+mj-lt"/>
              </a:rPr>
              <a:t>Financial</a:t>
            </a:r>
            <a:r>
              <a:rPr lang="en-US" sz="3600" b="1">
                <a:latin typeface="+mj-lt"/>
              </a:rPr>
              <a:t> Statements</a:t>
            </a:r>
            <a:endParaRPr lang="en-US"/>
          </a:p>
        </p:txBody>
      </p:sp>
      <p:sp>
        <p:nvSpPr>
          <p:cNvPr id="4" name="TextBox 3">
            <a:extLst>
              <a:ext uri="{FF2B5EF4-FFF2-40B4-BE49-F238E27FC236}">
                <a16:creationId xmlns:a16="http://schemas.microsoft.com/office/drawing/2014/main" id="{C152B2DF-7C14-740D-811C-CBB4971D4398}"/>
              </a:ext>
            </a:extLst>
          </p:cNvPr>
          <p:cNvSpPr txBox="1"/>
          <p:nvPr/>
        </p:nvSpPr>
        <p:spPr>
          <a:xfrm>
            <a:off x="6315075" y="1653093"/>
            <a:ext cx="5226367" cy="1724831"/>
          </a:xfrm>
          <a:prstGeom prst="rect">
            <a:avLst/>
          </a:prstGeom>
          <a:noFill/>
        </p:spPr>
        <p:txBody>
          <a:bodyPr wrap="square" lIns="91440" tIns="45720" rIns="91440" bIns="45720" anchor="t">
            <a:spAutoFit/>
          </a:bodyPr>
          <a:lstStyle/>
          <a:p>
            <a:pPr marL="171450" indent="-171450" algn="just">
              <a:lnSpc>
                <a:spcPct val="150000"/>
              </a:lnSpc>
              <a:buFont typeface="Arial"/>
              <a:buChar char="•"/>
            </a:pPr>
            <a:r>
              <a:rPr lang="en-ID" sz="1200"/>
              <a:t>Use a customized chart  of accounts – What does it look like?</a:t>
            </a:r>
          </a:p>
          <a:p>
            <a:pPr marL="171450" indent="-171450" algn="just">
              <a:lnSpc>
                <a:spcPct val="150000"/>
              </a:lnSpc>
              <a:buFont typeface="Arial"/>
              <a:buChar char="•"/>
            </a:pPr>
            <a:r>
              <a:rPr lang="en-ID" sz="1200">
                <a:ea typeface="Open Sans"/>
                <a:cs typeface="Open Sans"/>
              </a:rPr>
              <a:t>Use account numbers and not a chart of accounts organized in alphabetical order</a:t>
            </a:r>
          </a:p>
          <a:p>
            <a:pPr marL="171450" indent="-171450" algn="just">
              <a:lnSpc>
                <a:spcPct val="150000"/>
              </a:lnSpc>
              <a:buFont typeface="Arial"/>
              <a:buChar char="•"/>
            </a:pPr>
            <a:r>
              <a:rPr lang="en-ID" sz="1200">
                <a:ea typeface="Open Sans"/>
                <a:cs typeface="Open Sans"/>
              </a:rPr>
              <a:t>Balance Sheet – Reflect assets, liabilities and net worth</a:t>
            </a:r>
          </a:p>
          <a:p>
            <a:pPr marL="171450" indent="-171450" algn="just">
              <a:lnSpc>
                <a:spcPct val="150000"/>
              </a:lnSpc>
              <a:buFont typeface="Arial"/>
              <a:buChar char="•"/>
            </a:pPr>
            <a:r>
              <a:rPr lang="en-ID" sz="1200">
                <a:ea typeface="Open Sans"/>
                <a:cs typeface="Open Sans"/>
              </a:rPr>
              <a:t>Income Statement – Reflect revenue, cost of sales, and major areas of operating expenses</a:t>
            </a:r>
          </a:p>
        </p:txBody>
      </p:sp>
      <p:sp>
        <p:nvSpPr>
          <p:cNvPr id="3" name="TextBox 2">
            <a:extLst>
              <a:ext uri="{FF2B5EF4-FFF2-40B4-BE49-F238E27FC236}">
                <a16:creationId xmlns:a16="http://schemas.microsoft.com/office/drawing/2014/main" id="{E0849D02-73DA-87C9-BA30-6AA92F0757F7}"/>
              </a:ext>
            </a:extLst>
          </p:cNvPr>
          <p:cNvSpPr txBox="1"/>
          <p:nvPr/>
        </p:nvSpPr>
        <p:spPr>
          <a:xfrm>
            <a:off x="165936" y="3873320"/>
            <a:ext cx="4661164" cy="1200329"/>
          </a:xfrm>
          <a:prstGeom prst="rect">
            <a:avLst/>
          </a:prstGeom>
          <a:noFill/>
        </p:spPr>
        <p:txBody>
          <a:bodyPr wrap="square" lIns="91440" tIns="45720" rIns="91440" bIns="45720" rtlCol="0" anchor="t">
            <a:spAutoFit/>
          </a:bodyPr>
          <a:lstStyle/>
          <a:p>
            <a:r>
              <a:rPr lang="en-US" sz="3600" b="1">
                <a:solidFill>
                  <a:srgbClr val="0070FA"/>
                </a:solidFill>
                <a:latin typeface="+mj-lt"/>
              </a:rPr>
              <a:t>Income Statement </a:t>
            </a:r>
            <a:br>
              <a:rPr lang="en-US" sz="3600" b="1">
                <a:solidFill>
                  <a:srgbClr val="0070FA"/>
                </a:solidFill>
                <a:latin typeface="+mj-lt"/>
              </a:rPr>
            </a:br>
            <a:r>
              <a:rPr lang="en-US" sz="3600" b="1">
                <a:latin typeface="+mj-lt"/>
              </a:rPr>
              <a:t>Structure</a:t>
            </a:r>
            <a:endParaRPr lang="en-US"/>
          </a:p>
        </p:txBody>
      </p:sp>
      <p:sp>
        <p:nvSpPr>
          <p:cNvPr id="5" name="TextBox 4">
            <a:extLst>
              <a:ext uri="{FF2B5EF4-FFF2-40B4-BE49-F238E27FC236}">
                <a16:creationId xmlns:a16="http://schemas.microsoft.com/office/drawing/2014/main" id="{A5A979E9-EFF2-7BA6-B226-348803CA5116}"/>
              </a:ext>
            </a:extLst>
          </p:cNvPr>
          <p:cNvSpPr txBox="1"/>
          <p:nvPr/>
        </p:nvSpPr>
        <p:spPr>
          <a:xfrm>
            <a:off x="6315075" y="4079461"/>
            <a:ext cx="5226367" cy="2278829"/>
          </a:xfrm>
          <a:prstGeom prst="rect">
            <a:avLst/>
          </a:prstGeom>
          <a:noFill/>
        </p:spPr>
        <p:txBody>
          <a:bodyPr wrap="square" lIns="91440" tIns="45720" rIns="91440" bIns="45720" anchor="t">
            <a:spAutoFit/>
          </a:bodyPr>
          <a:lstStyle/>
          <a:p>
            <a:pPr marL="171450" indent="-171450" algn="just">
              <a:lnSpc>
                <a:spcPct val="150000"/>
              </a:lnSpc>
              <a:buFont typeface="Arial"/>
              <a:buChar char="•"/>
            </a:pPr>
            <a:r>
              <a:rPr lang="en-ID" sz="1200"/>
              <a:t>Sales by major category</a:t>
            </a:r>
          </a:p>
          <a:p>
            <a:pPr marL="171450" indent="-171450" algn="just">
              <a:lnSpc>
                <a:spcPct val="150000"/>
              </a:lnSpc>
              <a:buFont typeface="Arial"/>
              <a:buChar char="•"/>
            </a:pPr>
            <a:r>
              <a:rPr lang="en-ID" sz="1200">
                <a:ea typeface="Open Sans"/>
                <a:cs typeface="Open Sans"/>
              </a:rPr>
              <a:t>Cost of Sales by major category of revenue</a:t>
            </a:r>
          </a:p>
          <a:p>
            <a:pPr marL="171450" indent="-171450" algn="just">
              <a:lnSpc>
                <a:spcPct val="150000"/>
              </a:lnSpc>
              <a:buFont typeface="Arial"/>
              <a:buChar char="•"/>
            </a:pPr>
            <a:r>
              <a:rPr lang="en-ID" sz="1200">
                <a:ea typeface="Open Sans"/>
                <a:cs typeface="Open Sans"/>
              </a:rPr>
              <a:t>Gross Profit – This is a key performance indicator (KPI) (See industry study)</a:t>
            </a:r>
          </a:p>
          <a:p>
            <a:pPr marL="171450" indent="-171450" algn="just">
              <a:lnSpc>
                <a:spcPct val="150000"/>
              </a:lnSpc>
              <a:buFont typeface="Arial"/>
              <a:buChar char="•"/>
            </a:pPr>
            <a:r>
              <a:rPr lang="en-ID" sz="1200">
                <a:ea typeface="Open Sans"/>
                <a:cs typeface="Open Sans"/>
              </a:rPr>
              <a:t>Gross Profit is impacted by "free drinks" for post meetings and ceremonies</a:t>
            </a:r>
          </a:p>
          <a:p>
            <a:pPr marL="171450" indent="-171450" algn="just">
              <a:lnSpc>
                <a:spcPct val="150000"/>
              </a:lnSpc>
              <a:buFont typeface="Arial"/>
              <a:buChar char="•"/>
            </a:pPr>
            <a:r>
              <a:rPr lang="en-ID" sz="1200">
                <a:ea typeface="Open Sans"/>
                <a:cs typeface="Open Sans"/>
              </a:rPr>
              <a:t>Possible solutions to maintain accountability and provide for a good financial reporting</a:t>
            </a:r>
          </a:p>
        </p:txBody>
      </p:sp>
      <p:pic>
        <p:nvPicPr>
          <p:cNvPr id="10" name="Picture 9" descr="A group of bottles of beer&#10;&#10;AI-generated content may be incorrect.">
            <a:extLst>
              <a:ext uri="{FF2B5EF4-FFF2-40B4-BE49-F238E27FC236}">
                <a16:creationId xmlns:a16="http://schemas.microsoft.com/office/drawing/2014/main" id="{953ED56E-F628-079D-5B6E-B66062DB7B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9290" r="-19069" b="-148"/>
          <a:stretch>
            <a:fillRect/>
          </a:stretch>
        </p:blipFill>
        <p:spPr>
          <a:xfrm>
            <a:off x="3838575" y="42863"/>
            <a:ext cx="4504845" cy="6782312"/>
          </a:xfrm>
          <a:prstGeom prst="rect">
            <a:avLst/>
          </a:prstGeom>
        </p:spPr>
      </p:pic>
    </p:spTree>
    <p:extLst>
      <p:ext uri="{BB962C8B-B14F-4D97-AF65-F5344CB8AC3E}">
        <p14:creationId xmlns:p14="http://schemas.microsoft.com/office/powerpoint/2010/main" val="652946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DB7EA-2BDA-3AAA-C6F3-006BBCE13DCA}"/>
            </a:ext>
          </a:extLst>
        </p:cNvPr>
        <p:cNvGrpSpPr/>
        <p:nvPr/>
      </p:nvGrpSpPr>
      <p:grpSpPr>
        <a:xfrm>
          <a:off x="0" y="0"/>
          <a:ext cx="0" cy="0"/>
          <a:chOff x="0" y="0"/>
          <a:chExt cx="0" cy="0"/>
        </a:xfrm>
      </p:grpSpPr>
      <p:pic>
        <p:nvPicPr>
          <p:cNvPr id="18" name="Picture Placeholder 17" descr="A row of slot machines&#10;&#10;AI-generated content may be incorrect.">
            <a:extLst>
              <a:ext uri="{FF2B5EF4-FFF2-40B4-BE49-F238E27FC236}">
                <a16:creationId xmlns:a16="http://schemas.microsoft.com/office/drawing/2014/main" id="{D4149B42-DE20-2BB2-AC75-DDB52A1071D2}"/>
              </a:ext>
            </a:extLst>
          </p:cNvPr>
          <p:cNvPicPr>
            <a:picLocks noGrp="1" noChangeAspect="1"/>
          </p:cNvPicPr>
          <p:nvPr>
            <p:ph type="pic" sz="quarter" idx="13"/>
          </p:nvPr>
        </p:nvPicPr>
        <p:blipFill>
          <a:blip r:embed="rId2"/>
          <a:srcRect l="13282" r="13282"/>
          <a:stretch/>
        </p:blipFill>
        <p:spPr/>
      </p:pic>
      <p:pic>
        <p:nvPicPr>
          <p:cNvPr id="7" name="Picture Placeholder 6" descr="A close-up of a slot machine&#10;&#10;AI-generated content may be incorrect.">
            <a:extLst>
              <a:ext uri="{FF2B5EF4-FFF2-40B4-BE49-F238E27FC236}">
                <a16:creationId xmlns:a16="http://schemas.microsoft.com/office/drawing/2014/main" id="{A3D61EF5-1963-1C46-5D07-6550BDE3420E}"/>
              </a:ext>
            </a:extLst>
          </p:cNvPr>
          <p:cNvPicPr>
            <a:picLocks noGrp="1" noChangeAspect="1"/>
          </p:cNvPicPr>
          <p:nvPr>
            <p:ph type="pic" sz="quarter" idx="12"/>
          </p:nvPr>
        </p:nvPicPr>
        <p:blipFill>
          <a:blip r:embed="rId3"/>
          <a:srcRect l="17513" r="17513"/>
          <a:stretch/>
        </p:blipFill>
        <p:spPr>
          <a:xfrm>
            <a:off x="6170632" y="1771650"/>
            <a:ext cx="2608392" cy="2663190"/>
          </a:xfrm>
        </p:spPr>
      </p:pic>
      <p:pic>
        <p:nvPicPr>
          <p:cNvPr id="3" name="Picture Placeholder 2" descr="A screenshot of a video game&#10;&#10;AI-generated content may be incorrect.">
            <a:extLst>
              <a:ext uri="{FF2B5EF4-FFF2-40B4-BE49-F238E27FC236}">
                <a16:creationId xmlns:a16="http://schemas.microsoft.com/office/drawing/2014/main" id="{F81225E7-B3CF-16DB-2436-DD6047CB9249}"/>
              </a:ext>
            </a:extLst>
          </p:cNvPr>
          <p:cNvPicPr>
            <a:picLocks noGrp="1" noChangeAspect="1"/>
          </p:cNvPicPr>
          <p:nvPr>
            <p:ph type="pic" sz="quarter" idx="11"/>
          </p:nvPr>
        </p:nvPicPr>
        <p:blipFill>
          <a:blip r:embed="rId4"/>
          <a:srcRect l="22454" r="22454"/>
          <a:stretch/>
        </p:blipFill>
        <p:spPr>
          <a:xfrm>
            <a:off x="3412976" y="1771650"/>
            <a:ext cx="2608392" cy="2663190"/>
          </a:xfrm>
        </p:spPr>
      </p:pic>
      <p:pic>
        <p:nvPicPr>
          <p:cNvPr id="5" name="Picture Placeholder 4" descr="Close-up of a slot machine&#10;&#10;AI-generated content may be incorrect.">
            <a:extLst>
              <a:ext uri="{FF2B5EF4-FFF2-40B4-BE49-F238E27FC236}">
                <a16:creationId xmlns:a16="http://schemas.microsoft.com/office/drawing/2014/main" id="{317FF152-7C35-A0A3-43E6-B6A657743D0A}"/>
              </a:ext>
            </a:extLst>
          </p:cNvPr>
          <p:cNvPicPr>
            <a:picLocks noGrp="1" noChangeAspect="1"/>
          </p:cNvPicPr>
          <p:nvPr>
            <p:ph type="pic" sz="quarter" idx="10"/>
          </p:nvPr>
        </p:nvPicPr>
        <p:blipFill>
          <a:blip r:embed="rId5"/>
          <a:srcRect l="1029" r="1029"/>
          <a:stretch/>
        </p:blipFill>
        <p:spPr>
          <a:xfrm>
            <a:off x="655320" y="1771650"/>
            <a:ext cx="2608392" cy="2663190"/>
          </a:xfrm>
        </p:spPr>
      </p:pic>
      <p:sp>
        <p:nvSpPr>
          <p:cNvPr id="2" name="TextBox 1">
            <a:extLst>
              <a:ext uri="{FF2B5EF4-FFF2-40B4-BE49-F238E27FC236}">
                <a16:creationId xmlns:a16="http://schemas.microsoft.com/office/drawing/2014/main" id="{EF917308-C73A-B2AE-938E-940CB9C50C79}"/>
              </a:ext>
            </a:extLst>
          </p:cNvPr>
          <p:cNvSpPr txBox="1"/>
          <p:nvPr/>
        </p:nvSpPr>
        <p:spPr>
          <a:xfrm>
            <a:off x="2319338" y="650875"/>
            <a:ext cx="7553325" cy="769441"/>
          </a:xfrm>
          <a:prstGeom prst="rect">
            <a:avLst/>
          </a:prstGeom>
          <a:noFill/>
        </p:spPr>
        <p:txBody>
          <a:bodyPr wrap="square" lIns="91440" tIns="45720" rIns="91440" bIns="45720" rtlCol="0" anchor="t">
            <a:spAutoFit/>
          </a:bodyPr>
          <a:lstStyle/>
          <a:p>
            <a:pPr algn="ctr"/>
            <a:r>
              <a:rPr lang="en-US" sz="4400" b="1">
                <a:latin typeface="Bricolage Grotesque 14pt"/>
              </a:rPr>
              <a:t>Gambling</a:t>
            </a:r>
          </a:p>
        </p:txBody>
      </p:sp>
      <p:sp>
        <p:nvSpPr>
          <p:cNvPr id="8" name="Rectangle 7">
            <a:extLst>
              <a:ext uri="{FF2B5EF4-FFF2-40B4-BE49-F238E27FC236}">
                <a16:creationId xmlns:a16="http://schemas.microsoft.com/office/drawing/2014/main" id="{D0F90D77-C9A6-7524-83FF-3CCF5CD12FDC}"/>
              </a:ext>
            </a:extLst>
          </p:cNvPr>
          <p:cNvSpPr/>
          <p:nvPr/>
        </p:nvSpPr>
        <p:spPr>
          <a:xfrm>
            <a:off x="987966" y="4141681"/>
            <a:ext cx="1943100" cy="586317"/>
          </a:xfrm>
          <a:prstGeom prst="rect">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D" sz="1400" b="1"/>
              <a:t>Income</a:t>
            </a:r>
            <a:endParaRPr lang="en-US"/>
          </a:p>
        </p:txBody>
      </p:sp>
      <p:sp>
        <p:nvSpPr>
          <p:cNvPr id="9" name="Rectangle 8">
            <a:extLst>
              <a:ext uri="{FF2B5EF4-FFF2-40B4-BE49-F238E27FC236}">
                <a16:creationId xmlns:a16="http://schemas.microsoft.com/office/drawing/2014/main" id="{2405107E-F7F2-9E40-09F5-18902B11A601}"/>
              </a:ext>
            </a:extLst>
          </p:cNvPr>
          <p:cNvSpPr/>
          <p:nvPr/>
        </p:nvSpPr>
        <p:spPr>
          <a:xfrm>
            <a:off x="3745622" y="4141680"/>
            <a:ext cx="1943100" cy="5863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D" sz="1400" b="1"/>
              <a:t>SGOC</a:t>
            </a:r>
            <a:endParaRPr lang="en-US"/>
          </a:p>
        </p:txBody>
      </p:sp>
      <p:sp>
        <p:nvSpPr>
          <p:cNvPr id="10" name="Rectangle 9">
            <a:extLst>
              <a:ext uri="{FF2B5EF4-FFF2-40B4-BE49-F238E27FC236}">
                <a16:creationId xmlns:a16="http://schemas.microsoft.com/office/drawing/2014/main" id="{A58E18E4-C19F-1E4B-2D3C-471F049C116B}"/>
              </a:ext>
            </a:extLst>
          </p:cNvPr>
          <p:cNvSpPr/>
          <p:nvPr/>
        </p:nvSpPr>
        <p:spPr>
          <a:xfrm>
            <a:off x="6503278" y="4141679"/>
            <a:ext cx="1943100" cy="586317"/>
          </a:xfrm>
          <a:prstGeom prst="rect">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D" sz="1400" b="1"/>
              <a:t>Veterans</a:t>
            </a:r>
            <a:endParaRPr lang="en-US"/>
          </a:p>
        </p:txBody>
      </p:sp>
      <p:sp>
        <p:nvSpPr>
          <p:cNvPr id="11" name="Rectangle 10">
            <a:extLst>
              <a:ext uri="{FF2B5EF4-FFF2-40B4-BE49-F238E27FC236}">
                <a16:creationId xmlns:a16="http://schemas.microsoft.com/office/drawing/2014/main" id="{10A60C3F-23DB-ECD4-FF08-E2C8D4722436}"/>
              </a:ext>
            </a:extLst>
          </p:cNvPr>
          <p:cNvSpPr/>
          <p:nvPr/>
        </p:nvSpPr>
        <p:spPr>
          <a:xfrm>
            <a:off x="9260934" y="4141678"/>
            <a:ext cx="1943100" cy="5863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D" sz="1400" b="1"/>
              <a:t>Tax/Regulations</a:t>
            </a:r>
          </a:p>
        </p:txBody>
      </p:sp>
      <p:sp>
        <p:nvSpPr>
          <p:cNvPr id="20" name="TextBox 19">
            <a:extLst>
              <a:ext uri="{FF2B5EF4-FFF2-40B4-BE49-F238E27FC236}">
                <a16:creationId xmlns:a16="http://schemas.microsoft.com/office/drawing/2014/main" id="{2BF6530C-850A-EA42-A8EF-176B7F3BB45F}"/>
              </a:ext>
            </a:extLst>
          </p:cNvPr>
          <p:cNvSpPr txBox="1"/>
          <p:nvPr/>
        </p:nvSpPr>
        <p:spPr>
          <a:xfrm>
            <a:off x="705555" y="5032962"/>
            <a:ext cx="25494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ea typeface="Open Sans"/>
                <a:cs typeface="Open Sans"/>
              </a:rPr>
              <a:t>Major source of income</a:t>
            </a:r>
          </a:p>
          <a:p>
            <a:pPr marL="171450" indent="-171450">
              <a:buFont typeface="Arial"/>
              <a:buChar char="•"/>
            </a:pPr>
            <a:r>
              <a:rPr lang="en-US" sz="1200">
                <a:ea typeface="Open Sans"/>
                <a:cs typeface="Open Sans"/>
              </a:rPr>
              <a:t>Clubs could not survive without it</a:t>
            </a:r>
          </a:p>
        </p:txBody>
      </p:sp>
      <p:sp>
        <p:nvSpPr>
          <p:cNvPr id="21" name="TextBox 20">
            <a:extLst>
              <a:ext uri="{FF2B5EF4-FFF2-40B4-BE49-F238E27FC236}">
                <a16:creationId xmlns:a16="http://schemas.microsoft.com/office/drawing/2014/main" id="{38891455-4846-3CDD-F120-BC5B808D3A5E}"/>
              </a:ext>
            </a:extLst>
          </p:cNvPr>
          <p:cNvSpPr txBox="1"/>
          <p:nvPr/>
        </p:nvSpPr>
        <p:spPr>
          <a:xfrm>
            <a:off x="3414888" y="5032962"/>
            <a:ext cx="25494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ea typeface="Open Sans"/>
                <a:cs typeface="Open Sans"/>
              </a:rPr>
              <a:t>Must comply with rules for </a:t>
            </a:r>
            <a:r>
              <a:rPr lang="en-US" sz="1200" err="1">
                <a:ea typeface="Open Sans"/>
                <a:cs typeface="Open Sans"/>
              </a:rPr>
              <a:t>SGOC</a:t>
            </a:r>
            <a:endParaRPr lang="en-US" err="1"/>
          </a:p>
        </p:txBody>
      </p:sp>
      <p:sp>
        <p:nvSpPr>
          <p:cNvPr id="22" name="TextBox 21">
            <a:extLst>
              <a:ext uri="{FF2B5EF4-FFF2-40B4-BE49-F238E27FC236}">
                <a16:creationId xmlns:a16="http://schemas.microsoft.com/office/drawing/2014/main" id="{0C3C1828-5655-BC5D-7868-DF382D945B5B}"/>
              </a:ext>
            </a:extLst>
          </p:cNvPr>
          <p:cNvSpPr txBox="1"/>
          <p:nvPr/>
        </p:nvSpPr>
        <p:spPr>
          <a:xfrm>
            <a:off x="6171259" y="5032962"/>
            <a:ext cx="25494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ea typeface="Open Sans"/>
                <a:cs typeface="Open Sans"/>
              </a:rPr>
              <a:t>Stress use of profits to primarily benefit veterans</a:t>
            </a:r>
            <a:endParaRPr lang="en-US"/>
          </a:p>
        </p:txBody>
      </p:sp>
      <p:sp>
        <p:nvSpPr>
          <p:cNvPr id="23" name="TextBox 22">
            <a:extLst>
              <a:ext uri="{FF2B5EF4-FFF2-40B4-BE49-F238E27FC236}">
                <a16:creationId xmlns:a16="http://schemas.microsoft.com/office/drawing/2014/main" id="{E8AAEC3A-206F-BF8C-B3D8-E5B86127CC7D}"/>
              </a:ext>
            </a:extLst>
          </p:cNvPr>
          <p:cNvSpPr txBox="1"/>
          <p:nvPr/>
        </p:nvSpPr>
        <p:spPr>
          <a:xfrm>
            <a:off x="8927629" y="5032962"/>
            <a:ext cx="25494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ea typeface="Open Sans"/>
                <a:cs typeface="Open Sans"/>
              </a:rPr>
              <a:t>Skills may now be taxes and regulated by state</a:t>
            </a:r>
            <a:endParaRPr lang="en-US"/>
          </a:p>
        </p:txBody>
      </p:sp>
    </p:spTree>
    <p:extLst>
      <p:ext uri="{BB962C8B-B14F-4D97-AF65-F5344CB8AC3E}">
        <p14:creationId xmlns:p14="http://schemas.microsoft.com/office/powerpoint/2010/main" val="246918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CBCFC-B59B-7E5D-C807-DF2467539DBC}"/>
            </a:ext>
          </a:extLst>
        </p:cNvPr>
        <p:cNvGrpSpPr/>
        <p:nvPr/>
      </p:nvGrpSpPr>
      <p:grpSpPr>
        <a:xfrm>
          <a:off x="0" y="0"/>
          <a:ext cx="0" cy="0"/>
          <a:chOff x="0" y="0"/>
          <a:chExt cx="0" cy="0"/>
        </a:xfrm>
      </p:grpSpPr>
      <p:pic>
        <p:nvPicPr>
          <p:cNvPr id="3" name="Picture Placeholder 2" descr="A person holding a tablet&#10;&#10;AI-generated content may be incorrect.">
            <a:extLst>
              <a:ext uri="{FF2B5EF4-FFF2-40B4-BE49-F238E27FC236}">
                <a16:creationId xmlns:a16="http://schemas.microsoft.com/office/drawing/2014/main" id="{04DA171B-5065-D70F-2AC1-A1C358AC9B8B}"/>
              </a:ext>
            </a:extLst>
          </p:cNvPr>
          <p:cNvPicPr>
            <a:picLocks noGrp="1" noChangeAspect="1"/>
          </p:cNvPicPr>
          <p:nvPr>
            <p:ph type="pic" sz="quarter" idx="10"/>
          </p:nvPr>
        </p:nvPicPr>
        <p:blipFill>
          <a:blip r:embed="rId2"/>
          <a:srcRect l="16860" r="16860"/>
          <a:stretch/>
        </p:blipFill>
        <p:spPr/>
      </p:pic>
      <p:sp>
        <p:nvSpPr>
          <p:cNvPr id="2" name="TextBox 1">
            <a:extLst>
              <a:ext uri="{FF2B5EF4-FFF2-40B4-BE49-F238E27FC236}">
                <a16:creationId xmlns:a16="http://schemas.microsoft.com/office/drawing/2014/main" id="{392BE00D-7210-87F4-6D9B-3DA3F43E4958}"/>
              </a:ext>
            </a:extLst>
          </p:cNvPr>
          <p:cNvSpPr txBox="1"/>
          <p:nvPr/>
        </p:nvSpPr>
        <p:spPr>
          <a:xfrm>
            <a:off x="650875" y="954088"/>
            <a:ext cx="2728183" cy="769441"/>
          </a:xfrm>
          <a:prstGeom prst="rect">
            <a:avLst/>
          </a:prstGeom>
          <a:noFill/>
        </p:spPr>
        <p:txBody>
          <a:bodyPr wrap="none" lIns="91440" tIns="45720" rIns="91440" bIns="45720" rtlCol="0" anchor="t">
            <a:spAutoFit/>
          </a:bodyPr>
          <a:lstStyle/>
          <a:p>
            <a:r>
              <a:rPr lang="en-US" sz="4400" b="1">
                <a:solidFill>
                  <a:srgbClr val="0070FA"/>
                </a:solidFill>
                <a:latin typeface="+mj-lt"/>
              </a:rPr>
              <a:t>Dashboard</a:t>
            </a:r>
          </a:p>
        </p:txBody>
      </p:sp>
      <p:sp>
        <p:nvSpPr>
          <p:cNvPr id="4" name="TextBox 3">
            <a:extLst>
              <a:ext uri="{FF2B5EF4-FFF2-40B4-BE49-F238E27FC236}">
                <a16:creationId xmlns:a16="http://schemas.microsoft.com/office/drawing/2014/main" id="{414F196F-D965-51FE-BBE6-8DF26EE79CE8}"/>
              </a:ext>
            </a:extLst>
          </p:cNvPr>
          <p:cNvSpPr txBox="1"/>
          <p:nvPr/>
        </p:nvSpPr>
        <p:spPr>
          <a:xfrm>
            <a:off x="650876" y="1784856"/>
            <a:ext cx="3959738" cy="504818"/>
          </a:xfrm>
          <a:prstGeom prst="rect">
            <a:avLst/>
          </a:prstGeom>
          <a:noFill/>
        </p:spPr>
        <p:txBody>
          <a:bodyPr wrap="square" lIns="91440" tIns="45720" rIns="91440" bIns="45720" anchor="t">
            <a:spAutoFit/>
          </a:bodyPr>
          <a:lstStyle/>
          <a:p>
            <a:pPr algn="just">
              <a:lnSpc>
                <a:spcPct val="150000"/>
              </a:lnSpc>
            </a:pPr>
            <a:r>
              <a:rPr lang="en-ID" sz="2000" b="1"/>
              <a:t>The Ultimate "One Pager"</a:t>
            </a:r>
            <a:endParaRPr lang="en-US" sz="2000" b="1">
              <a:ea typeface="Open Sans"/>
              <a:cs typeface="Open Sans"/>
            </a:endParaRPr>
          </a:p>
        </p:txBody>
      </p:sp>
      <p:sp>
        <p:nvSpPr>
          <p:cNvPr id="5" name="Rectangle 4">
            <a:extLst>
              <a:ext uri="{FF2B5EF4-FFF2-40B4-BE49-F238E27FC236}">
                <a16:creationId xmlns:a16="http://schemas.microsoft.com/office/drawing/2014/main" id="{57D8A7EB-FA79-60A9-0CA1-8D82DF91F7AA}"/>
              </a:ext>
            </a:extLst>
          </p:cNvPr>
          <p:cNvSpPr/>
          <p:nvPr/>
        </p:nvSpPr>
        <p:spPr>
          <a:xfrm>
            <a:off x="731520" y="3377883"/>
            <a:ext cx="6057900" cy="2411730"/>
          </a:xfrm>
          <a:prstGeom prst="rect">
            <a:avLst/>
          </a:prstGeom>
          <a:solidFill>
            <a:srgbClr val="0070FA"/>
          </a:solidFill>
          <a:ln>
            <a:noFill/>
          </a:ln>
          <a:effectLst>
            <a:outerShdw blurRad="101600" dist="38100" dir="2700000" algn="tl" rotWithShape="0">
              <a:prstClr val="black">
                <a:alpha val="3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Box 7">
            <a:extLst>
              <a:ext uri="{FF2B5EF4-FFF2-40B4-BE49-F238E27FC236}">
                <a16:creationId xmlns:a16="http://schemas.microsoft.com/office/drawing/2014/main" id="{90493B91-3D51-C9B9-48DE-0CFA62E131F5}"/>
              </a:ext>
            </a:extLst>
          </p:cNvPr>
          <p:cNvSpPr txBox="1"/>
          <p:nvPr/>
        </p:nvSpPr>
        <p:spPr>
          <a:xfrm>
            <a:off x="1856043" y="3578926"/>
            <a:ext cx="4689017" cy="206210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b="1">
                <a:solidFill>
                  <a:schemeClr val="bg1"/>
                </a:solidFill>
                <a:latin typeface="Bricolage Grotesque 14pt"/>
                <a:ea typeface="Source Sans Pro"/>
                <a:cs typeface="Open Sans"/>
              </a:rPr>
              <a:t>QuickBooks income statements can be confusing and overwhelming</a:t>
            </a:r>
            <a:br>
              <a:rPr lang="en-US" sz="1600" b="1">
                <a:solidFill>
                  <a:schemeClr val="bg1"/>
                </a:solidFill>
                <a:latin typeface="Bricolage Grotesque 14pt"/>
                <a:ea typeface="Source Sans Pro"/>
                <a:cs typeface="Open Sans"/>
              </a:rPr>
            </a:br>
            <a:endParaRPr lang="en-US" sz="1600" b="1">
              <a:solidFill>
                <a:schemeClr val="bg1"/>
              </a:solidFill>
              <a:latin typeface="Bricolage Grotesque 14pt"/>
              <a:ea typeface="Source Sans Pro"/>
              <a:cs typeface="Open Sans"/>
            </a:endParaRPr>
          </a:p>
          <a:p>
            <a:pPr marL="285750" indent="-285750">
              <a:buFont typeface="Arial" panose="020B0604020202020204" pitchFamily="34" charset="0"/>
              <a:buChar char="•"/>
            </a:pPr>
            <a:r>
              <a:rPr lang="en-US" sz="1600" b="1">
                <a:solidFill>
                  <a:schemeClr val="bg1"/>
                </a:solidFill>
                <a:latin typeface="Bricolage Grotesque 14pt"/>
                <a:ea typeface="Source Sans Pro"/>
                <a:cs typeface="Open Sans"/>
              </a:rPr>
              <a:t>Solution – Dashboard for all the information you ever needed</a:t>
            </a:r>
            <a:br>
              <a:rPr lang="en-US" sz="1600" b="1">
                <a:solidFill>
                  <a:schemeClr val="bg1"/>
                </a:solidFill>
                <a:latin typeface="Bricolage Grotesque 14pt"/>
                <a:ea typeface="Source Sans Pro"/>
                <a:cs typeface="Open Sans"/>
              </a:rPr>
            </a:br>
            <a:endParaRPr lang="en-US" sz="1600" b="1">
              <a:solidFill>
                <a:schemeClr val="bg1"/>
              </a:solidFill>
              <a:latin typeface="Bricolage Grotesque 14pt"/>
              <a:ea typeface="Source Sans Pro"/>
              <a:cs typeface="Open Sans"/>
            </a:endParaRPr>
          </a:p>
          <a:p>
            <a:pPr marL="285750" indent="-285750">
              <a:buFont typeface="Arial" panose="020B0604020202020204" pitchFamily="34" charset="0"/>
              <a:buChar char="•"/>
            </a:pPr>
            <a:r>
              <a:rPr lang="en-US" sz="1600" b="1">
                <a:solidFill>
                  <a:schemeClr val="bg1"/>
                </a:solidFill>
                <a:latin typeface="Bricolage Grotesque 14pt"/>
                <a:ea typeface="Source Sans Pro"/>
                <a:cs typeface="Open Sans"/>
              </a:rPr>
              <a:t>Provides all the KPI's to manage the bar operations</a:t>
            </a:r>
          </a:p>
        </p:txBody>
      </p:sp>
      <p:sp>
        <p:nvSpPr>
          <p:cNvPr id="16" name="任意形状 540">
            <a:extLst>
              <a:ext uri="{FF2B5EF4-FFF2-40B4-BE49-F238E27FC236}">
                <a16:creationId xmlns:a16="http://schemas.microsoft.com/office/drawing/2014/main" id="{C287FB4C-B5D9-431B-E6A9-BD29F010138D}"/>
              </a:ext>
            </a:extLst>
          </p:cNvPr>
          <p:cNvSpPr/>
          <p:nvPr/>
        </p:nvSpPr>
        <p:spPr>
          <a:xfrm>
            <a:off x="1116750" y="3974889"/>
            <a:ext cx="381002" cy="361951"/>
          </a:xfrm>
          <a:custGeom>
            <a:avLst/>
            <a:gdLst/>
            <a:ahLst/>
            <a:cxnLst>
              <a:cxn ang="0">
                <a:pos x="wd2" y="hd2"/>
              </a:cxn>
              <a:cxn ang="5400000">
                <a:pos x="wd2" y="hd2"/>
              </a:cxn>
              <a:cxn ang="10800000">
                <a:pos x="wd2" y="hd2"/>
              </a:cxn>
              <a:cxn ang="16200000">
                <a:pos x="wd2" y="hd2"/>
              </a:cxn>
            </a:cxnLst>
            <a:rect l="0" t="0" r="r" b="b"/>
            <a:pathLst>
              <a:path w="21597" h="21600" extrusionOk="0">
                <a:moveTo>
                  <a:pt x="12958" y="17053"/>
                </a:moveTo>
                <a:lnTo>
                  <a:pt x="12958" y="19326"/>
                </a:lnTo>
                <a:lnTo>
                  <a:pt x="15118" y="20463"/>
                </a:lnTo>
                <a:lnTo>
                  <a:pt x="15118" y="21600"/>
                </a:lnTo>
                <a:lnTo>
                  <a:pt x="6479" y="21600"/>
                </a:lnTo>
                <a:lnTo>
                  <a:pt x="6475" y="20468"/>
                </a:lnTo>
                <a:lnTo>
                  <a:pt x="8639" y="19326"/>
                </a:lnTo>
                <a:lnTo>
                  <a:pt x="8639" y="17053"/>
                </a:lnTo>
                <a:lnTo>
                  <a:pt x="1072" y="17053"/>
                </a:lnTo>
                <a:cubicBezTo>
                  <a:pt x="477" y="17049"/>
                  <a:pt x="-3" y="16538"/>
                  <a:pt x="1" y="15911"/>
                </a:cubicBezTo>
                <a:cubicBezTo>
                  <a:pt x="1" y="15910"/>
                  <a:pt x="1" y="15909"/>
                  <a:pt x="1" y="15908"/>
                </a:cubicBezTo>
                <a:lnTo>
                  <a:pt x="1" y="1145"/>
                </a:lnTo>
                <a:cubicBezTo>
                  <a:pt x="1" y="513"/>
                  <a:pt x="492" y="0"/>
                  <a:pt x="1072" y="0"/>
                </a:cubicBezTo>
                <a:lnTo>
                  <a:pt x="20526" y="0"/>
                </a:lnTo>
                <a:cubicBezTo>
                  <a:pt x="21118" y="0"/>
                  <a:pt x="21597" y="510"/>
                  <a:pt x="21597" y="1145"/>
                </a:cubicBezTo>
                <a:lnTo>
                  <a:pt x="21597" y="15908"/>
                </a:lnTo>
                <a:cubicBezTo>
                  <a:pt x="21597" y="16540"/>
                  <a:pt x="21106" y="17053"/>
                  <a:pt x="20526" y="17053"/>
                </a:cubicBezTo>
                <a:lnTo>
                  <a:pt x="12958" y="17053"/>
                </a:lnTo>
                <a:close/>
                <a:moveTo>
                  <a:pt x="2160" y="12505"/>
                </a:moveTo>
                <a:lnTo>
                  <a:pt x="2160" y="14779"/>
                </a:lnTo>
                <a:lnTo>
                  <a:pt x="19437" y="14779"/>
                </a:lnTo>
                <a:lnTo>
                  <a:pt x="19437" y="12505"/>
                </a:lnTo>
                <a:lnTo>
                  <a:pt x="2160" y="12505"/>
                </a:lnTo>
                <a:close/>
              </a:path>
            </a:pathLst>
          </a:custGeom>
          <a:solidFill>
            <a:schemeClr val="bg1"/>
          </a:solidFill>
          <a:ln w="12700" cap="flat">
            <a:noFill/>
            <a:miter lim="400000"/>
          </a:ln>
          <a:effectLst/>
        </p:spPr>
        <p:txBody>
          <a:bodyPr wrap="square" lIns="45719" tIns="45719" rIns="45719" bIns="45719" numCol="1" anchor="ctr">
            <a:noAutofit/>
          </a:bodyPr>
          <a:lstStyle/>
          <a:p>
            <a:endParaRPr>
              <a:solidFill>
                <a:schemeClr val="bg1"/>
              </a:solidFill>
            </a:endParaRPr>
          </a:p>
        </p:txBody>
      </p:sp>
    </p:spTree>
    <p:extLst>
      <p:ext uri="{BB962C8B-B14F-4D97-AF65-F5344CB8AC3E}">
        <p14:creationId xmlns:p14="http://schemas.microsoft.com/office/powerpoint/2010/main" val="271278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CCF0E-2429-C0F6-FE78-09877D8B0B37}"/>
            </a:ext>
          </a:extLst>
        </p:cNvPr>
        <p:cNvGrpSpPr/>
        <p:nvPr/>
      </p:nvGrpSpPr>
      <p:grpSpPr>
        <a:xfrm>
          <a:off x="0" y="0"/>
          <a:ext cx="0" cy="0"/>
          <a:chOff x="0" y="0"/>
          <a:chExt cx="0" cy="0"/>
        </a:xfrm>
      </p:grpSpPr>
      <p:pic>
        <p:nvPicPr>
          <p:cNvPr id="5" name="Picture Placeholder 4" descr="A hand holding up arrows&#10;&#10;AI-generated content may be incorrect.">
            <a:extLst>
              <a:ext uri="{FF2B5EF4-FFF2-40B4-BE49-F238E27FC236}">
                <a16:creationId xmlns:a16="http://schemas.microsoft.com/office/drawing/2014/main" id="{F48476FF-3610-DE5A-FC89-06A744D34AD1}"/>
              </a:ext>
            </a:extLst>
          </p:cNvPr>
          <p:cNvPicPr>
            <a:picLocks noGrp="1" noChangeAspect="1"/>
          </p:cNvPicPr>
          <p:nvPr>
            <p:ph type="pic" sz="quarter" idx="11"/>
          </p:nvPr>
        </p:nvPicPr>
        <p:blipFill>
          <a:blip r:embed="rId2"/>
          <a:srcRect l="22562" r="22562"/>
          <a:stretch/>
        </p:blipFill>
        <p:spPr/>
      </p:pic>
      <p:pic>
        <p:nvPicPr>
          <p:cNvPr id="3" name="Picture Placeholder 2" descr="A computer and a cup of coffee on a table&#10;&#10;AI-generated content may be incorrect.">
            <a:extLst>
              <a:ext uri="{FF2B5EF4-FFF2-40B4-BE49-F238E27FC236}">
                <a16:creationId xmlns:a16="http://schemas.microsoft.com/office/drawing/2014/main" id="{95169065-53A5-112D-CDD2-37E6013D88F4}"/>
              </a:ext>
            </a:extLst>
          </p:cNvPr>
          <p:cNvPicPr>
            <a:picLocks noGrp="1" noChangeAspect="1"/>
          </p:cNvPicPr>
          <p:nvPr>
            <p:ph type="pic" sz="quarter" idx="10"/>
          </p:nvPr>
        </p:nvPicPr>
        <p:blipFill>
          <a:blip r:embed="rId3"/>
          <a:srcRect l="16733" r="16733"/>
          <a:stretch/>
        </p:blipFill>
        <p:spPr/>
      </p:pic>
      <p:sp>
        <p:nvSpPr>
          <p:cNvPr id="2" name="TextBox 1">
            <a:extLst>
              <a:ext uri="{FF2B5EF4-FFF2-40B4-BE49-F238E27FC236}">
                <a16:creationId xmlns:a16="http://schemas.microsoft.com/office/drawing/2014/main" id="{B133DBAA-309C-F269-A7C2-F189D5A62B0A}"/>
              </a:ext>
            </a:extLst>
          </p:cNvPr>
          <p:cNvSpPr txBox="1"/>
          <p:nvPr/>
        </p:nvSpPr>
        <p:spPr>
          <a:xfrm>
            <a:off x="647700" y="647700"/>
            <a:ext cx="5043753" cy="769441"/>
          </a:xfrm>
          <a:prstGeom prst="rect">
            <a:avLst/>
          </a:prstGeom>
          <a:noFill/>
        </p:spPr>
        <p:txBody>
          <a:bodyPr wrap="none" lIns="91440" tIns="45720" rIns="91440" bIns="45720" rtlCol="0" anchor="t">
            <a:spAutoFit/>
          </a:bodyPr>
          <a:lstStyle/>
          <a:p>
            <a:r>
              <a:rPr lang="en-US" sz="4400" b="1">
                <a:latin typeface="+mj-lt"/>
              </a:rPr>
              <a:t>Accounting</a:t>
            </a:r>
            <a:r>
              <a:rPr lang="en-US" sz="4400" b="1">
                <a:solidFill>
                  <a:schemeClr val="accent1"/>
                </a:solidFill>
                <a:latin typeface="+mj-lt"/>
              </a:rPr>
              <a:t> </a:t>
            </a:r>
            <a:r>
              <a:rPr lang="en-US" sz="4400" b="1">
                <a:solidFill>
                  <a:srgbClr val="0070FA"/>
                </a:solidFill>
                <a:latin typeface="+mj-lt"/>
              </a:rPr>
              <a:t>Software</a:t>
            </a:r>
          </a:p>
        </p:txBody>
      </p:sp>
      <p:sp>
        <p:nvSpPr>
          <p:cNvPr id="10" name="Rectangle 9">
            <a:extLst>
              <a:ext uri="{FF2B5EF4-FFF2-40B4-BE49-F238E27FC236}">
                <a16:creationId xmlns:a16="http://schemas.microsoft.com/office/drawing/2014/main" id="{C4614595-E35E-EE31-E7FE-C59549F5BA1C}"/>
              </a:ext>
            </a:extLst>
          </p:cNvPr>
          <p:cNvSpPr/>
          <p:nvPr/>
        </p:nvSpPr>
        <p:spPr>
          <a:xfrm>
            <a:off x="815578" y="2349791"/>
            <a:ext cx="3230479" cy="799097"/>
          </a:xfrm>
          <a:prstGeom prst="rect">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Desktop Option</a:t>
            </a:r>
          </a:p>
          <a:p>
            <a:pPr algn="ctr"/>
            <a:r>
              <a:rPr lang="en-US" sz="1100" b="1">
                <a:ea typeface="Open Sans"/>
                <a:cs typeface="Open Sans"/>
              </a:rPr>
              <a:t>Process disbursements as checks written/recorded</a:t>
            </a:r>
          </a:p>
        </p:txBody>
      </p:sp>
      <p:sp>
        <p:nvSpPr>
          <p:cNvPr id="11" name="Rectangle 10">
            <a:extLst>
              <a:ext uri="{FF2B5EF4-FFF2-40B4-BE49-F238E27FC236}">
                <a16:creationId xmlns:a16="http://schemas.microsoft.com/office/drawing/2014/main" id="{05674D25-5FF4-B3C5-17D8-6E623FF3317D}"/>
              </a:ext>
            </a:extLst>
          </p:cNvPr>
          <p:cNvSpPr/>
          <p:nvPr/>
        </p:nvSpPr>
        <p:spPr>
          <a:xfrm>
            <a:off x="4520867" y="2349791"/>
            <a:ext cx="3160293" cy="216267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Desktop Option</a:t>
            </a:r>
          </a:p>
          <a:p>
            <a:pPr algn="ctr"/>
            <a:r>
              <a:rPr lang="en-US" sz="1100" b="1">
                <a:ea typeface="Open Sans"/>
                <a:cs typeface="Open Sans"/>
              </a:rPr>
              <a:t>Download from bank – Two Options</a:t>
            </a:r>
            <a:br>
              <a:rPr lang="en-US" sz="1100" b="1">
                <a:ea typeface="Open Sans"/>
                <a:cs typeface="Open Sans"/>
              </a:rPr>
            </a:br>
            <a:endParaRPr lang="en-US" sz="1100" b="1">
              <a:ea typeface="Open Sans"/>
              <a:cs typeface="Open Sans"/>
            </a:endParaRPr>
          </a:p>
          <a:p>
            <a:pPr marL="171450" indent="-171450">
              <a:buFont typeface="Arial"/>
              <a:buChar char="•"/>
            </a:pPr>
            <a:r>
              <a:rPr lang="en-US" sz="1100" b="1">
                <a:ea typeface="Open Sans"/>
                <a:cs typeface="Open Sans"/>
              </a:rPr>
              <a:t>Direct Connect (like QB Online)</a:t>
            </a:r>
          </a:p>
          <a:p>
            <a:pPr marL="171450" indent="-171450">
              <a:buFont typeface="Arial"/>
              <a:buChar char="•"/>
            </a:pPr>
            <a:r>
              <a:rPr lang="en-US" sz="1100" b="1">
                <a:ea typeface="Open Sans"/>
                <a:cs typeface="Open Sans"/>
              </a:rPr>
              <a:t>Manual Connect – Download a transaction file from the bank website and then open it in QB desktop and it will populate the bank feeds screen</a:t>
            </a:r>
          </a:p>
          <a:p>
            <a:pPr marL="171450" indent="-171450">
              <a:buFont typeface="Arial"/>
              <a:buChar char="•"/>
            </a:pPr>
            <a:r>
              <a:rPr lang="en-US" sz="1100" b="1">
                <a:ea typeface="Open Sans"/>
                <a:cs typeface="Open Sans"/>
              </a:rPr>
              <a:t>Depending on the bank manual connect may be the only option</a:t>
            </a:r>
          </a:p>
        </p:txBody>
      </p:sp>
      <p:sp>
        <p:nvSpPr>
          <p:cNvPr id="13" name="TextBox 12">
            <a:extLst>
              <a:ext uri="{FF2B5EF4-FFF2-40B4-BE49-F238E27FC236}">
                <a16:creationId xmlns:a16="http://schemas.microsoft.com/office/drawing/2014/main" id="{E1FC9E5B-287C-62F1-BF54-33043A1B868B}"/>
              </a:ext>
            </a:extLst>
          </p:cNvPr>
          <p:cNvSpPr txBox="1"/>
          <p:nvPr/>
        </p:nvSpPr>
        <p:spPr>
          <a:xfrm>
            <a:off x="650876" y="1441956"/>
            <a:ext cx="5445124" cy="587277"/>
          </a:xfrm>
          <a:prstGeom prst="rect">
            <a:avLst/>
          </a:prstGeom>
          <a:noFill/>
        </p:spPr>
        <p:txBody>
          <a:bodyPr wrap="square" lIns="91440" tIns="45720" rIns="91440" bIns="45720" anchor="t">
            <a:spAutoFit/>
          </a:bodyPr>
          <a:lstStyle/>
          <a:p>
            <a:pPr algn="just">
              <a:lnSpc>
                <a:spcPct val="150000"/>
              </a:lnSpc>
            </a:pPr>
            <a:r>
              <a:rPr lang="en-ID" sz="2400" b="1"/>
              <a:t>Most Used Option QuickBooks</a:t>
            </a:r>
            <a:endParaRPr lang="en-US" sz="2400" b="1">
              <a:ea typeface="Open Sans"/>
              <a:cs typeface="Open Sans"/>
            </a:endParaRPr>
          </a:p>
        </p:txBody>
      </p:sp>
      <p:pic>
        <p:nvPicPr>
          <p:cNvPr id="7" name="Picture Placeholder 6" descr="A screenshot of a computer&#10;&#10;AI-generated content may be incorrect.">
            <a:extLst>
              <a:ext uri="{FF2B5EF4-FFF2-40B4-BE49-F238E27FC236}">
                <a16:creationId xmlns:a16="http://schemas.microsoft.com/office/drawing/2014/main" id="{1D25A7B9-ACCE-C0CE-4D40-FD20B0828C0B}"/>
              </a:ext>
            </a:extLst>
          </p:cNvPr>
          <p:cNvPicPr>
            <a:picLocks noGrp="1" noChangeAspect="1"/>
          </p:cNvPicPr>
          <p:nvPr>
            <p:ph type="pic" sz="quarter" idx="12"/>
          </p:nvPr>
        </p:nvPicPr>
        <p:blipFill>
          <a:blip r:embed="rId4"/>
          <a:srcRect l="16968" r="16968"/>
          <a:stretch/>
        </p:blipFill>
        <p:spPr/>
      </p:pic>
      <p:sp>
        <p:nvSpPr>
          <p:cNvPr id="12" name="Rectangle 11">
            <a:extLst>
              <a:ext uri="{FF2B5EF4-FFF2-40B4-BE49-F238E27FC236}">
                <a16:creationId xmlns:a16="http://schemas.microsoft.com/office/drawing/2014/main" id="{DC00AC6E-BCA7-806B-60D8-749784C0C875}"/>
              </a:ext>
            </a:extLst>
          </p:cNvPr>
          <p:cNvSpPr/>
          <p:nvPr/>
        </p:nvSpPr>
        <p:spPr>
          <a:xfrm>
            <a:off x="8135916" y="2349791"/>
            <a:ext cx="3230478" cy="799097"/>
          </a:xfrm>
          <a:prstGeom prst="rect">
            <a:avLst/>
          </a:prstGeom>
          <a:solidFill>
            <a:srgbClr val="0070F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err="1"/>
              <a:t>Quickbooks</a:t>
            </a:r>
            <a:r>
              <a:rPr lang="en-US" sz="2400" b="1"/>
              <a:t> Online</a:t>
            </a:r>
          </a:p>
          <a:p>
            <a:pPr marL="342900" indent="-342900">
              <a:buFont typeface="Arial"/>
              <a:buChar char="•"/>
            </a:pPr>
            <a:r>
              <a:rPr lang="en-US" sz="1100" b="1">
                <a:ea typeface="Open Sans"/>
                <a:cs typeface="Open Sans"/>
              </a:rPr>
              <a:t>How to set up your company</a:t>
            </a:r>
          </a:p>
          <a:p>
            <a:pPr marL="342900" indent="-342900">
              <a:buFont typeface="Arial"/>
              <a:buChar char="•"/>
            </a:pPr>
            <a:r>
              <a:rPr lang="en-US" sz="1100" b="1">
                <a:ea typeface="Open Sans"/>
                <a:cs typeface="Open Sans"/>
              </a:rPr>
              <a:t>How to connect to the bank</a:t>
            </a:r>
          </a:p>
        </p:txBody>
      </p:sp>
    </p:spTree>
    <p:extLst>
      <p:ext uri="{BB962C8B-B14F-4D97-AF65-F5344CB8AC3E}">
        <p14:creationId xmlns:p14="http://schemas.microsoft.com/office/powerpoint/2010/main" val="3518529763"/>
      </p:ext>
    </p:extLst>
  </p:cSld>
  <p:clrMapOvr>
    <a:masterClrMapping/>
  </p:clrMapOvr>
</p:sld>
</file>

<file path=ppt/theme/theme1.xml><?xml version="1.0" encoding="utf-8"?>
<a:theme xmlns:a="http://schemas.openxmlformats.org/drawingml/2006/main" name="Office Theme">
  <a:themeElements>
    <a:clrScheme name="Business Pitch Deck">
      <a:dk1>
        <a:sysClr val="windowText" lastClr="000000"/>
      </a:dk1>
      <a:lt1>
        <a:sysClr val="window" lastClr="FFFFFF"/>
      </a:lt1>
      <a:dk2>
        <a:srgbClr val="323F4F"/>
      </a:dk2>
      <a:lt2>
        <a:srgbClr val="E7E6E6"/>
      </a:lt2>
      <a:accent1>
        <a:srgbClr val="6942E2"/>
      </a:accent1>
      <a:accent2>
        <a:srgbClr val="28E7C5"/>
      </a:accent2>
      <a:accent3>
        <a:srgbClr val="6942E2"/>
      </a:accent3>
      <a:accent4>
        <a:srgbClr val="28E7C5"/>
      </a:accent4>
      <a:accent5>
        <a:srgbClr val="6942E2"/>
      </a:accent5>
      <a:accent6>
        <a:srgbClr val="28E7C5"/>
      </a:accent6>
      <a:hlink>
        <a:srgbClr val="0563C1"/>
      </a:hlink>
      <a:folHlink>
        <a:srgbClr val="C628A8"/>
      </a:folHlink>
    </a:clrScheme>
    <a:fontScheme name="Business Pitch Deck">
      <a:majorFont>
        <a:latin typeface="Bricolage Grotesque 14p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49</TotalTime>
  <Words>837</Words>
  <Application>Microsoft Office PowerPoint</Application>
  <PresentationFormat>Widescreen</PresentationFormat>
  <Paragraphs>83</Paragraphs>
  <Slides>12</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0" baseType="lpstr">
      <vt:lpstr>Aptos</vt:lpstr>
      <vt:lpstr>Aptos Display</vt:lpstr>
      <vt:lpstr>Arial</vt:lpstr>
      <vt:lpstr>Bricolage Grotesque 14pt</vt:lpstr>
      <vt:lpstr>Open Sans</vt:lpstr>
      <vt:lpstr>Office Theme</vt:lpstr>
      <vt:lpstr>1_Office Theme</vt:lpstr>
      <vt:lpstr>Microsoft 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bastio fairus</dc:creator>
  <cp:lastModifiedBy>Cynthia Lewis</cp:lastModifiedBy>
  <cp:revision>10</cp:revision>
  <dcterms:created xsi:type="dcterms:W3CDTF">2024-12-24T13:55:08Z</dcterms:created>
  <dcterms:modified xsi:type="dcterms:W3CDTF">2025-08-25T13:39:59Z</dcterms:modified>
</cp:coreProperties>
</file>